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22"/>
  </p:notesMasterIdLst>
  <p:handoutMasterIdLst>
    <p:handoutMasterId r:id="rId23"/>
  </p:handoutMasterIdLst>
  <p:sldIdLst>
    <p:sldId id="360" r:id="rId5"/>
    <p:sldId id="353" r:id="rId6"/>
    <p:sldId id="259" r:id="rId7"/>
    <p:sldId id="373" r:id="rId8"/>
    <p:sldId id="374" r:id="rId9"/>
    <p:sldId id="368" r:id="rId10"/>
    <p:sldId id="362" r:id="rId11"/>
    <p:sldId id="363" r:id="rId12"/>
    <p:sldId id="364" r:id="rId13"/>
    <p:sldId id="365" r:id="rId14"/>
    <p:sldId id="366" r:id="rId15"/>
    <p:sldId id="367" r:id="rId16"/>
    <p:sldId id="369" r:id="rId17"/>
    <p:sldId id="370" r:id="rId18"/>
    <p:sldId id="371" r:id="rId19"/>
    <p:sldId id="372" r:id="rId20"/>
    <p:sldId id="35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60"/>
            <p14:sldId id="353"/>
            <p14:sldId id="259"/>
            <p14:sldId id="373"/>
            <p14:sldId id="374"/>
            <p14:sldId id="368"/>
            <p14:sldId id="362"/>
            <p14:sldId id="363"/>
            <p14:sldId id="364"/>
            <p14:sldId id="365"/>
            <p14:sldId id="366"/>
            <p14:sldId id="367"/>
            <p14:sldId id="369"/>
            <p14:sldId id="370"/>
            <p14:sldId id="371"/>
            <p14:sldId id="372"/>
            <p14:sldId id="3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A"/>
    <a:srgbClr val="13A78D"/>
    <a:srgbClr val="0F7965"/>
    <a:srgbClr val="162128"/>
    <a:srgbClr val="016B54"/>
    <a:srgbClr val="F8F8F8"/>
    <a:srgbClr val="E5E5E5"/>
    <a:srgbClr val="008774"/>
    <a:srgbClr val="0F766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87895" autoAdjust="0"/>
  </p:normalViewPr>
  <p:slideViewPr>
    <p:cSldViewPr snapToGrid="0" snapToObjects="1">
      <p:cViewPr>
        <p:scale>
          <a:sx n="95" d="100"/>
          <a:sy n="95" d="100"/>
        </p:scale>
        <p:origin x="-976" y="-192"/>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4/4/16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4/4/16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11</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important and in-demand resource these days – Your developers.   This is what they really want</a:t>
            </a:r>
            <a:r>
              <a:rPr lang="en-US" sz="1200" kern="1200" baseline="0" dirty="0" smtClean="0">
                <a:solidFill>
                  <a:schemeClr val="tx1"/>
                </a:solidFill>
                <a:effectLst/>
                <a:latin typeface="+mn-lt"/>
                <a:ea typeface="+mn-ea"/>
                <a:cs typeface="+mn-cs"/>
              </a:rPr>
              <a:t> – to execute on innovation strategic goals without the burden of repetitive tasks, outdated process, and technology which only creates barricades in front of their mission to get into the flow.</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a:t>
            </a:r>
            <a:r>
              <a:rPr lang="en-US" sz="1200" kern="1200" baseline="0" dirty="0" smtClean="0">
                <a:solidFill>
                  <a:schemeClr val="tx1"/>
                </a:solidFill>
                <a:effectLst/>
                <a:latin typeface="+mn-lt"/>
                <a:ea typeface="+mn-ea"/>
                <a:cs typeface="+mn-cs"/>
              </a:rPr>
              <a:t> the application is the new unit of currency in a cloud native world.  Since everything is as a service, and full automation is in place, an application is given health management, APM, logging, tracing, data services, load balancing, scaling, availability, and hooks into CI/CD systems.  No longer does a developer have to think about managing systems, waiting for tickets, and standing up snowflakes for an app.</a:t>
            </a:r>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5400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084490510"/>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3825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46" r:id="rId4"/>
    <p:sldLayoutId id="2147483747" r:id="rId5"/>
    <p:sldLayoutId id="2147483748" r:id="rId6"/>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jpe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jpeg"/><Relationship Id="rId10"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g"/><Relationship Id="rId10"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0"/>
            <a:ext cx="9144000" cy="4114800"/>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Introductions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Name, Team, Apps</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6"/>
          <a:stretch>
            <a:fillRect/>
          </a:stretch>
        </p:blipFill>
        <p:spPr>
          <a:xfrm>
            <a:off x="8209371" y="-130747"/>
            <a:ext cx="947796" cy="947796"/>
          </a:xfrm>
          <a:prstGeom prst="rect">
            <a:avLst/>
          </a:prstGeom>
        </p:spPr>
      </p:pic>
    </p:spTree>
    <p:extLst>
      <p:ext uri="{BB962C8B-B14F-4D97-AF65-F5344CB8AC3E}">
        <p14:creationId xmlns:p14="http://schemas.microsoft.com/office/powerpoint/2010/main" val="867723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rgbClr val="13A78D"/>
                </a:solidFill>
              </a:rPr>
              <a:t>One-Size-Fits-All Methodologies have become an Anti-pattern to the Business</a:t>
            </a:r>
            <a:endParaRPr lang="en-US" sz="3200" b="0" dirty="0">
              <a:solidFill>
                <a:srgbClr val="13A78D"/>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
        <p:nvSpPr>
          <p:cNvPr id="40"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10</a:t>
            </a:fld>
            <a:endParaRPr lang="en-US" dirty="0"/>
          </a:p>
        </p:txBody>
      </p:sp>
    </p:spTree>
    <p:extLst>
      <p:ext uri="{BB962C8B-B14F-4D97-AF65-F5344CB8AC3E}">
        <p14:creationId xmlns:p14="http://schemas.microsoft.com/office/powerpoint/2010/main" val="4007178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a:xfrm>
            <a:off x="113722" y="149918"/>
            <a:ext cx="9030278" cy="474445"/>
          </a:xfrm>
        </p:spPr>
        <p:txBody>
          <a:bodyPr/>
          <a:lstStyle/>
          <a:p>
            <a:r>
              <a:rPr lang="en-US" b="0" dirty="0" smtClean="0">
                <a:solidFill>
                  <a:srgbClr val="13A78D"/>
                </a:solidFill>
              </a:rPr>
              <a:t>Apps </a:t>
            </a:r>
            <a:r>
              <a:rPr lang="en-US" b="0" dirty="0" smtClean="0">
                <a:solidFill>
                  <a:srgbClr val="13A78D"/>
                </a:solidFill>
              </a:rPr>
              <a:t>are Increasingly Refactored as Modularized Software Systems</a:t>
            </a:r>
            <a:endParaRPr lang="en-US" b="0" dirty="0">
              <a:solidFill>
                <a:srgbClr val="13A78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11</a:t>
            </a:fld>
            <a:endParaRPr lang="en-US" dirty="0"/>
          </a:p>
        </p:txBody>
      </p:sp>
    </p:spTree>
    <p:extLst>
      <p:ext uri="{BB962C8B-B14F-4D97-AF65-F5344CB8AC3E}">
        <p14:creationId xmlns:p14="http://schemas.microsoft.com/office/powerpoint/2010/main" val="3810937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0" name="Title 1"/>
          <p:cNvSpPr>
            <a:spLocks noGrp="1"/>
          </p:cNvSpPr>
          <p:nvPr>
            <p:ph type="title"/>
          </p:nvPr>
        </p:nvSpPr>
        <p:spPr>
          <a:xfrm>
            <a:off x="113721" y="149918"/>
            <a:ext cx="8080540" cy="474445"/>
          </a:xfrm>
        </p:spPr>
        <p:txBody>
          <a:bodyPr/>
          <a:lstStyle/>
          <a:p>
            <a:pPr algn="l"/>
            <a:r>
              <a:rPr lang="en-US" sz="3200" b="0" dirty="0" smtClean="0">
                <a:solidFill>
                  <a:srgbClr val="13A78D"/>
                </a:solidFill>
                <a:latin typeface="Arial"/>
                <a:cs typeface="Arial"/>
              </a:rPr>
              <a:t>However…</a:t>
            </a:r>
            <a:r>
              <a:rPr lang="en-US" sz="3200" dirty="0">
                <a:solidFill>
                  <a:srgbClr val="13A78D"/>
                </a:solidFill>
                <a:latin typeface="Arial"/>
                <a:cs typeface="Arial"/>
              </a:rPr>
              <a:t> </a:t>
            </a:r>
            <a:r>
              <a:rPr lang="en-US" sz="3200" dirty="0" err="1" smtClean="0">
                <a:solidFill>
                  <a:srgbClr val="13A78D"/>
                </a:solidFill>
                <a:latin typeface="Arial"/>
                <a:cs typeface="Arial"/>
              </a:rPr>
              <a:t>Microservices</a:t>
            </a:r>
            <a:r>
              <a:rPr lang="en-US" sz="3200" dirty="0" smtClean="0">
                <a:solidFill>
                  <a:srgbClr val="13A78D"/>
                </a:solidFill>
                <a:latin typeface="Arial"/>
                <a:cs typeface="Arial"/>
              </a:rPr>
              <a:t> are </a:t>
            </a:r>
            <a:r>
              <a:rPr lang="en-US" sz="3200" dirty="0" smtClean="0">
                <a:solidFill>
                  <a:srgbClr val="13A78D"/>
                </a:solidFill>
                <a:latin typeface="Arial"/>
                <a:cs typeface="Arial"/>
              </a:rPr>
              <a:t>Hard at Scale</a:t>
            </a:r>
            <a:endParaRPr lang="en-US" sz="3200" b="0" dirty="0">
              <a:solidFill>
                <a:srgbClr val="13A78D"/>
              </a:solidFill>
              <a:latin typeface="Arial"/>
              <a:cs typeface="Arial"/>
            </a:endParaRPr>
          </a:p>
        </p:txBody>
      </p:sp>
      <p:grpSp>
        <p:nvGrpSpPr>
          <p:cNvPr id="4" name="Group 3"/>
          <p:cNvGrpSpPr/>
          <p:nvPr/>
        </p:nvGrpSpPr>
        <p:grpSpPr>
          <a:xfrm>
            <a:off x="1290053" y="907382"/>
            <a:ext cx="6563895" cy="3328736"/>
            <a:chOff x="962526" y="842212"/>
            <a:chExt cx="6563895" cy="3328736"/>
          </a:xfrm>
        </p:grpSpPr>
        <p:sp>
          <p:nvSpPr>
            <p:cNvPr id="2" name="Rounded Rectangle 1"/>
            <p:cNvSpPr/>
            <p:nvPr/>
          </p:nvSpPr>
          <p:spPr>
            <a:xfrm>
              <a:off x="962526" y="842212"/>
              <a:ext cx="6563895" cy="3328736"/>
            </a:xfrm>
            <a:prstGeom prst="roundRect">
              <a:avLst>
                <a:gd name="adj" fmla="val 8298"/>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17799" y="973127"/>
              <a:ext cx="6288306" cy="3054109"/>
            </a:xfrm>
            <a:prstGeom prst="rect">
              <a:avLst/>
            </a:prstGeom>
          </p:spPr>
        </p:pic>
      </p:grpSp>
      <p:grpSp>
        <p:nvGrpSpPr>
          <p:cNvPr id="5" name="Group 4"/>
          <p:cNvGrpSpPr/>
          <p:nvPr/>
        </p:nvGrpSpPr>
        <p:grpSpPr>
          <a:xfrm>
            <a:off x="3604703" y="3803314"/>
            <a:ext cx="1934595" cy="1150701"/>
            <a:chOff x="3332562" y="3803314"/>
            <a:chExt cx="1934595" cy="1150701"/>
          </a:xfrm>
        </p:grpSpPr>
        <p:pic>
          <p:nvPicPr>
            <p:cNvPr id="11" name="Picture 4" descr="C:\Users\Abject-3D\Desktop\VMWare Files\FINAL diagrams\Basic Virtualization\3D PNGs\VMW_10Q2_DGRM_vShield_App_R2_18.png"/>
            <p:cNvPicPr>
              <a:picLocks noChangeAspect="1" noChangeArrowheads="1"/>
            </p:cNvPicPr>
            <p:nvPr/>
          </p:nvPicPr>
          <p:blipFill>
            <a:blip r:embed="rId4"/>
            <a:srcRect/>
            <a:stretch>
              <a:fillRect/>
            </a:stretch>
          </p:blipFill>
          <p:spPr bwMode="auto">
            <a:xfrm>
              <a:off x="3332562" y="3803314"/>
              <a:ext cx="1934595" cy="1150701"/>
            </a:xfrm>
            <a:prstGeom prst="rect">
              <a:avLst/>
            </a:prstGeom>
            <a:noFill/>
          </p:spPr>
        </p:pic>
        <p:pic>
          <p:nvPicPr>
            <p:cNvPr id="12" name="Picture 11"/>
            <p:cNvPicPr>
              <a:picLocks noChangeAspect="1"/>
            </p:cNvPicPr>
            <p:nvPr/>
          </p:nvPicPr>
          <p:blipFill>
            <a:blip r:embed="rId5"/>
            <a:stretch>
              <a:fillRect/>
            </a:stretch>
          </p:blipFill>
          <p:spPr>
            <a:xfrm>
              <a:off x="3778115" y="4187658"/>
              <a:ext cx="1133232" cy="566616"/>
            </a:xfrm>
            <a:prstGeom prst="rect">
              <a:avLst/>
            </a:prstGeom>
          </p:spPr>
        </p:pic>
      </p:grpSp>
      <p:sp>
        <p:nvSpPr>
          <p:cNvPr id="18"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rgbClr val="BFBFBF"/>
                </a:solidFill>
              </a:rPr>
              <a:pPr/>
              <a:t>12</a:t>
            </a:fld>
            <a:endParaRPr lang="en-US" sz="900" dirty="0">
              <a:solidFill>
                <a:srgbClr val="BFBFBF"/>
              </a:solidFill>
            </a:endParaRPr>
          </a:p>
        </p:txBody>
      </p:sp>
    </p:spTree>
    <p:extLst>
      <p:ext uri="{BB962C8B-B14F-4D97-AF65-F5344CB8AC3E}">
        <p14:creationId xmlns:p14="http://schemas.microsoft.com/office/powerpoint/2010/main" val="157228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lumMod val="85000"/>
                  </a:schemeClr>
                </a:solidFill>
              </a:rPr>
              <a:t>The </a:t>
            </a:r>
            <a:r>
              <a:rPr lang="en-US" dirty="0" smtClean="0">
                <a:solidFill>
                  <a:schemeClr val="bg1">
                    <a:lumMod val="85000"/>
                  </a:schemeClr>
                </a:solidFill>
              </a:rPr>
              <a:t>Developer </a:t>
            </a:r>
            <a:r>
              <a:rPr lang="en-US" dirty="0" smtClean="0">
                <a:solidFill>
                  <a:srgbClr val="00AE9E"/>
                </a:solidFill>
              </a:rPr>
              <a:t>DREAM </a:t>
            </a:r>
            <a:r>
              <a:rPr lang="en-US" dirty="0" smtClean="0">
                <a:solidFill>
                  <a:schemeClr val="bg1">
                    <a:lumMod val="85000"/>
                  </a:schemeClr>
                </a:solidFill>
              </a:rPr>
              <a:t>Haiku</a:t>
            </a:r>
            <a:r>
              <a:rPr lang="en-US" dirty="0">
                <a:solidFill>
                  <a:schemeClr val="bg1">
                    <a:lumMod val="85000"/>
                  </a:schemeClr>
                </a:solidFill>
              </a:rPr>
              <a:t/>
            </a:r>
            <a:br>
              <a:rPr lang="en-US" dirty="0">
                <a:solidFill>
                  <a:schemeClr val="bg1">
                    <a:lumMod val="85000"/>
                  </a:schemeClr>
                </a:solidFill>
              </a:rPr>
            </a:br>
            <a:endParaRPr lang="en-US" dirty="0">
              <a:solidFill>
                <a:schemeClr val="bg1">
                  <a:lumMod val="85000"/>
                </a:schemeClr>
              </a:solidFill>
            </a:endParaRPr>
          </a:p>
        </p:txBody>
      </p:sp>
      <p:sp>
        <p:nvSpPr>
          <p:cNvPr id="21" name="Rectangle 20"/>
          <p:cNvSpPr/>
          <p:nvPr/>
        </p:nvSpPr>
        <p:spPr>
          <a:xfrm>
            <a:off x="2509217" y="2434192"/>
            <a:ext cx="4144750" cy="461665"/>
          </a:xfrm>
          <a:prstGeom prst="rect">
            <a:avLst/>
          </a:prstGeom>
        </p:spPr>
        <p:txBody>
          <a:bodyPr wrap="square">
            <a:spAutoFit/>
          </a:bodyPr>
          <a:lstStyle/>
          <a:p>
            <a:r>
              <a:rPr lang="en-US" sz="2400" dirty="0" smtClean="0">
                <a:solidFill>
                  <a:schemeClr val="bg1">
                    <a:lumMod val="85000"/>
                  </a:schemeClr>
                </a:solidFill>
                <a:cs typeface="Arial"/>
              </a:rPr>
              <a:t> Run it in the Cloud for me,</a:t>
            </a:r>
            <a:endParaRPr lang="en-US" sz="2400" dirty="0">
              <a:solidFill>
                <a:schemeClr val="bg1">
                  <a:lumMod val="85000"/>
                </a:schemeClr>
              </a:solidFill>
            </a:endParaRPr>
          </a:p>
        </p:txBody>
      </p:sp>
      <p:sp>
        <p:nvSpPr>
          <p:cNvPr id="22" name="Rectangle 21"/>
          <p:cNvSpPr/>
          <p:nvPr/>
        </p:nvSpPr>
        <p:spPr>
          <a:xfrm>
            <a:off x="4269740" y="3240686"/>
            <a:ext cx="3122302" cy="461665"/>
          </a:xfrm>
          <a:prstGeom prst="rect">
            <a:avLst/>
          </a:prstGeom>
        </p:spPr>
        <p:txBody>
          <a:bodyPr wrap="square">
            <a:spAutoFit/>
          </a:bodyPr>
          <a:lstStyle/>
          <a:p>
            <a:r>
              <a:rPr lang="en-US" sz="2400" dirty="0">
                <a:solidFill>
                  <a:srgbClr val="FFC85F"/>
                </a:solidFill>
                <a:cs typeface="Arial"/>
              </a:rPr>
              <a:t> I do not care how   </a:t>
            </a:r>
            <a:endParaRPr lang="en-US" sz="2400" dirty="0">
              <a:solidFill>
                <a:srgbClr val="FFC85F"/>
              </a:solidFill>
            </a:endParaRPr>
          </a:p>
        </p:txBody>
      </p:sp>
      <p:sp>
        <p:nvSpPr>
          <p:cNvPr id="23" name="Rectangle 22"/>
          <p:cNvSpPr/>
          <p:nvPr/>
        </p:nvSpPr>
        <p:spPr>
          <a:xfrm>
            <a:off x="1736682" y="1601293"/>
            <a:ext cx="3830438" cy="461665"/>
          </a:xfrm>
          <a:prstGeom prst="rect">
            <a:avLst/>
          </a:prstGeom>
        </p:spPr>
        <p:txBody>
          <a:bodyPr wrap="square">
            <a:spAutoFit/>
          </a:bodyPr>
          <a:lstStyle/>
          <a:p>
            <a:r>
              <a:rPr lang="en-US" sz="2400" dirty="0">
                <a:solidFill>
                  <a:schemeClr val="bg1">
                    <a:lumMod val="85000"/>
                  </a:schemeClr>
                </a:solidFill>
                <a:cs typeface="Arial"/>
              </a:rPr>
              <a:t>Here is my source code</a:t>
            </a:r>
            <a:r>
              <a:rPr lang="en-US" sz="2400" dirty="0" smtClean="0">
                <a:solidFill>
                  <a:schemeClr val="bg1">
                    <a:lumMod val="85000"/>
                  </a:schemeClr>
                </a:solidFill>
                <a:cs typeface="Arial"/>
              </a:rPr>
              <a:t>,</a:t>
            </a:r>
            <a:endParaRPr lang="en-US" sz="2400" dirty="0">
              <a:solidFill>
                <a:schemeClr val="bg1">
                  <a:lumMod val="85000"/>
                </a:schemeClr>
              </a:solidFill>
              <a:cs typeface="Arial"/>
            </a:endParaRPr>
          </a:p>
        </p:txBody>
      </p:sp>
      <p:sp>
        <p:nvSpPr>
          <p:cNvPr id="6"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BFBFBF"/>
                </a:solidFill>
              </a:rPr>
              <a:t>13</a:t>
            </a:fld>
            <a:endParaRPr lang="en-US" dirty="0">
              <a:solidFill>
                <a:srgbClr val="BFBFBF"/>
              </a:solidFill>
            </a:endParaRPr>
          </a:p>
        </p:txBody>
      </p:sp>
    </p:spTree>
    <p:extLst>
      <p:ext uri="{BB962C8B-B14F-4D97-AF65-F5344CB8AC3E}">
        <p14:creationId xmlns:p14="http://schemas.microsoft.com/office/powerpoint/2010/main" val="1502056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that makes implementing distributed application best practices, a </a:t>
            </a:r>
            <a:r>
              <a:rPr lang="en-US" sz="3600" dirty="0" smtClean="0">
                <a:solidFill>
                  <a:schemeClr val="accent6"/>
                </a:solidFill>
              </a:rPr>
              <a:t>turn-key </a:t>
            </a:r>
            <a:r>
              <a:rPr lang="en-US" sz="3600" dirty="0" smtClean="0">
                <a:solidFill>
                  <a:schemeClr val="bg1">
                    <a:lumMod val="85000"/>
                  </a:schemeClr>
                </a:solidFill>
              </a:rPr>
              <a:t>and </a:t>
            </a:r>
            <a:r>
              <a:rPr lang="en-US" sz="3600" dirty="0" smtClean="0">
                <a:solidFill>
                  <a:schemeClr val="accent6"/>
                </a:solidFill>
              </a:rPr>
              <a:t>first practice</a:t>
            </a: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rgbClr val="BFBFBF"/>
                </a:solidFill>
              </a:rPr>
              <a:pPr/>
              <a:t>14</a:t>
            </a:fld>
            <a:endParaRPr lang="en-US" sz="900" dirty="0">
              <a:solidFill>
                <a:srgbClr val="BFBFBF"/>
              </a:solidFill>
            </a:endParaRPr>
          </a:p>
        </p:txBody>
      </p:sp>
    </p:spTree>
    <p:extLst>
      <p:ext uri="{BB962C8B-B14F-4D97-AF65-F5344CB8AC3E}">
        <p14:creationId xmlns:p14="http://schemas.microsoft.com/office/powerpoint/2010/main" val="7128732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07149" y="3183561"/>
            <a:ext cx="6446024" cy="866049"/>
            <a:chOff x="1307149" y="3115178"/>
            <a:chExt cx="6446024" cy="866049"/>
          </a:xfrm>
        </p:grpSpPr>
        <p:sp>
          <p:nvSpPr>
            <p:cNvPr id="26" name="TextBox 25"/>
            <p:cNvSpPr txBox="1"/>
            <p:nvPr/>
          </p:nvSpPr>
          <p:spPr>
            <a:xfrm>
              <a:off x="6839041" y="3199078"/>
              <a:ext cx="914132" cy="338554"/>
            </a:xfrm>
            <a:prstGeom prst="rect">
              <a:avLst/>
            </a:prstGeom>
            <a:solidFill>
              <a:schemeClr val="accent6"/>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3"/>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b="0" dirty="0" smtClean="0">
                <a:solidFill>
                  <a:srgbClr val="13A78D"/>
                </a:solidFill>
              </a:rPr>
              <a:t>Cloud Native Platform and Contracts</a:t>
            </a:r>
            <a:endParaRPr lang="en-US" sz="3200" b="0" dirty="0">
              <a:solidFill>
                <a:srgbClr val="13A78D"/>
              </a:solidFill>
            </a:endParaRPr>
          </a:p>
        </p:txBody>
      </p:sp>
      <p:grpSp>
        <p:nvGrpSpPr>
          <p:cNvPr id="3" name="Group 2"/>
          <p:cNvGrpSpPr/>
          <p:nvPr/>
        </p:nvGrpSpPr>
        <p:grpSpPr>
          <a:xfrm>
            <a:off x="371797" y="2244847"/>
            <a:ext cx="8191745" cy="901455"/>
            <a:chOff x="371797" y="2244847"/>
            <a:chExt cx="8191745" cy="901455"/>
          </a:xfrm>
        </p:grpSpPr>
        <p:grpSp>
          <p:nvGrpSpPr>
            <p:cNvPr id="44" name="Group 43"/>
            <p:cNvGrpSpPr/>
            <p:nvPr/>
          </p:nvGrpSpPr>
          <p:grpSpPr>
            <a:xfrm>
              <a:off x="371797" y="2244847"/>
              <a:ext cx="8191745" cy="901455"/>
              <a:chOff x="371797" y="2176464"/>
              <a:chExt cx="8191745" cy="901455"/>
            </a:xfrm>
          </p:grpSpPr>
          <p:sp>
            <p:nvSpPr>
              <p:cNvPr id="16" name="TextBox 15"/>
              <p:cNvSpPr txBox="1"/>
              <p:nvPr/>
            </p:nvSpPr>
            <p:spPr>
              <a:xfrm>
                <a:off x="371797" y="2739365"/>
                <a:ext cx="1735671" cy="338554"/>
              </a:xfrm>
              <a:prstGeom prst="rect">
                <a:avLst/>
              </a:prstGeom>
              <a:noFill/>
            </p:spPr>
            <p:txBody>
              <a:bodyPr wrap="none" rtlCol="0">
                <a:spAutoFit/>
              </a:bodyPr>
              <a:lstStyle/>
              <a:p>
                <a:pPr algn="ctr" defTabSz="914400"/>
                <a:r>
                  <a:rPr lang="en-US" sz="1600" kern="0" dirty="0" err="1" smtClean="0">
                    <a:solidFill>
                      <a:srgbClr val="FFFFFF"/>
                    </a:solidFill>
                    <a:latin typeface="Arial"/>
                    <a:ea typeface="Arial"/>
                    <a:cs typeface="Arial"/>
                    <a:sym typeface="Arial"/>
                    <a:rtl val="0"/>
                  </a:rPr>
                  <a:t>PaaS</a:t>
                </a:r>
                <a:r>
                  <a:rPr lang="en-US" sz="1600" kern="0" dirty="0" smtClean="0">
                    <a:solidFill>
                      <a:srgbClr val="FFFFFF"/>
                    </a:solidFill>
                    <a:latin typeface="Arial"/>
                    <a:ea typeface="Arial"/>
                    <a:cs typeface="Arial"/>
                    <a:sym typeface="Arial"/>
                    <a:rtl val="0"/>
                  </a:rPr>
                  <a:t> </a:t>
                </a:r>
                <a:r>
                  <a:rPr lang="en-US" sz="1600" kern="0" dirty="0" err="1" smtClean="0">
                    <a:solidFill>
                      <a:srgbClr val="FFFFFF"/>
                    </a:solidFill>
                    <a:latin typeface="Arial"/>
                    <a:ea typeface="Arial"/>
                    <a:cs typeface="Arial"/>
                    <a:sym typeface="Arial"/>
                    <a:rtl val="0"/>
                  </a:rPr>
                  <a:t>Dev</a:t>
                </a:r>
                <a:r>
                  <a:rPr lang="en-US" sz="1600" kern="0" dirty="0" smtClean="0">
                    <a:solidFill>
                      <a:srgbClr val="FFFFFF"/>
                    </a:solidFill>
                    <a:latin typeface="Arial"/>
                    <a:ea typeface="Arial"/>
                    <a:cs typeface="Arial"/>
                    <a:sym typeface="Arial"/>
                    <a:rtl val="0"/>
                  </a:rPr>
                  <a:t> &amp;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5"/>
              <a:stretch>
                <a:fillRect/>
              </a:stretch>
            </p:blipFill>
            <p:spPr>
              <a:xfrm>
                <a:off x="795045" y="2185923"/>
                <a:ext cx="206707" cy="553442"/>
              </a:xfrm>
              <a:prstGeom prst="rect">
                <a:avLst/>
              </a:prstGeom>
            </p:spPr>
          </p:pic>
          <p:pic>
            <p:nvPicPr>
              <p:cNvPr id="20" name="Picture 19"/>
              <p:cNvPicPr>
                <a:picLocks noChangeAspect="1"/>
              </p:cNvPicPr>
              <p:nvPr/>
            </p:nvPicPr>
            <p:blipFill>
              <a:blip r:embed="rId4"/>
              <a:stretch>
                <a:fillRect/>
              </a:stretch>
            </p:blipFill>
            <p:spPr>
              <a:xfrm>
                <a:off x="1615162" y="2188990"/>
                <a:ext cx="203087" cy="543749"/>
              </a:xfrm>
              <a:prstGeom prst="rect">
                <a:avLst/>
              </a:prstGeom>
            </p:spPr>
          </p:pic>
          <p:sp>
            <p:nvSpPr>
              <p:cNvPr id="25" name="TextBox 24"/>
              <p:cNvSpPr txBox="1"/>
              <p:nvPr/>
            </p:nvSpPr>
            <p:spPr>
              <a:xfrm>
                <a:off x="6202765" y="2272393"/>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Container 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6"/>
            <a:srcRect l="15906" t="39337" r="64588" b="41817"/>
            <a:stretch/>
          </p:blipFill>
          <p:spPr>
            <a:xfrm>
              <a:off x="6019859" y="2371362"/>
              <a:ext cx="608288" cy="454125"/>
            </a:xfrm>
            <a:prstGeom prst="rect">
              <a:avLst/>
            </a:prstGeom>
          </p:spPr>
        </p:pic>
      </p:grpSp>
      <p:grpSp>
        <p:nvGrpSpPr>
          <p:cNvPr id="57" name="Group 56"/>
          <p:cNvGrpSpPr/>
          <p:nvPr/>
        </p:nvGrpSpPr>
        <p:grpSpPr>
          <a:xfrm>
            <a:off x="2412134" y="4194707"/>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7"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8"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7"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9"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7"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0"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7"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1"/>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2" name="Group 1"/>
          <p:cNvGrpSpPr/>
          <p:nvPr/>
        </p:nvGrpSpPr>
        <p:grpSpPr>
          <a:xfrm>
            <a:off x="793063" y="1177429"/>
            <a:ext cx="8884392" cy="1161496"/>
            <a:chOff x="793063" y="1177429"/>
            <a:chExt cx="8884392" cy="1161496"/>
          </a:xfrm>
        </p:grpSpPr>
        <p:grpSp>
          <p:nvGrpSpPr>
            <p:cNvPr id="4" name="Group 3"/>
            <p:cNvGrpSpPr/>
            <p:nvPr/>
          </p:nvGrpSpPr>
          <p:grpSpPr>
            <a:xfrm>
              <a:off x="793063" y="1193682"/>
              <a:ext cx="8884392" cy="1145243"/>
              <a:chOff x="793063" y="1125299"/>
              <a:chExt cx="8884392" cy="1145243"/>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5"/>
              <a:stretch>
                <a:fillRect/>
              </a:stretch>
            </p:blipFill>
            <p:spPr>
              <a:xfrm>
                <a:off x="1177946" y="1205483"/>
                <a:ext cx="206707" cy="553442"/>
              </a:xfrm>
              <a:prstGeom prst="rect">
                <a:avLst/>
              </a:prstGeom>
            </p:spPr>
          </p:pic>
          <p:sp>
            <p:nvSpPr>
              <p:cNvPr id="24" name="TextBox 23"/>
              <p:cNvSpPr txBox="1"/>
              <p:nvPr/>
            </p:nvSpPr>
            <p:spPr>
              <a:xfrm>
                <a:off x="5828891" y="1685766"/>
                <a:ext cx="3848564"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Netflix OSS, </a:t>
                </a:r>
                <a:r>
                  <a:rPr lang="en-US" sz="1600" kern="0" dirty="0" err="1" smtClean="0">
                    <a:solidFill>
                      <a:srgbClr val="FFFFFF"/>
                    </a:solidFill>
                    <a:latin typeface="Arial"/>
                    <a:ea typeface="Arial"/>
                    <a:cs typeface="Arial"/>
                    <a:sym typeface="Arial"/>
                    <a:rtl val="0"/>
                  </a:rPr>
                  <a:t>Docker</a:t>
                </a:r>
                <a:r>
                  <a:rPr lang="en-US" sz="1600" kern="0" dirty="0" smtClean="0">
                    <a:solidFill>
                      <a:srgbClr val="FFFFFF"/>
                    </a:solidFill>
                    <a:latin typeface="Arial"/>
                    <a:ea typeface="Arial"/>
                    <a:cs typeface="Arial"/>
                    <a:sym typeface="Arial"/>
                    <a:rtl val="0"/>
                  </a:rPr>
                  <a:t>, Spring, .NET </a:t>
                </a:r>
                <a:endParaRPr lang="en-US" sz="1600" kern="0" dirty="0" smtClean="0">
                  <a:solidFill>
                    <a:srgbClr val="FFFFFF"/>
                  </a:solidFill>
                  <a:latin typeface="Arial"/>
                  <a:ea typeface="Arial"/>
                  <a:cs typeface="Arial"/>
                  <a:sym typeface="Arial"/>
                  <a:rtl val="0"/>
                </a:endParaRPr>
              </a:p>
              <a:p>
                <a:pPr defTabSz="914400"/>
                <a:r>
                  <a:rPr lang="en-US" sz="1600" kern="0" dirty="0" smtClean="0">
                    <a:solidFill>
                      <a:srgbClr val="FFFFFF"/>
                    </a:solidFill>
                    <a:latin typeface="Arial"/>
                    <a:ea typeface="Arial"/>
                    <a:cs typeface="Arial"/>
                    <a:sym typeface="Arial"/>
                    <a:rtl val="0"/>
                  </a:rPr>
                  <a:t>and others</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2"/>
              <a:stretch>
                <a:fillRect/>
              </a:stretch>
            </p:blipFill>
            <p:spPr>
              <a:xfrm>
                <a:off x="7740435" y="1125299"/>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pic>
          <p:nvPicPr>
            <p:cNvPr id="72" name="Picture 71"/>
            <p:cNvPicPr>
              <a:picLocks noChangeAspect="1"/>
            </p:cNvPicPr>
            <p:nvPr/>
          </p:nvPicPr>
          <p:blipFill rotWithShape="1">
            <a:blip r:embed="rId13"/>
            <a:srcRect b="31914"/>
            <a:stretch/>
          </p:blipFill>
          <p:spPr>
            <a:xfrm>
              <a:off x="6703408" y="1177429"/>
              <a:ext cx="1049765" cy="487256"/>
            </a:xfrm>
            <a:prstGeom prst="rect">
              <a:avLst/>
            </a:prstGeom>
            <a:effectLst>
              <a:outerShdw blurRad="50800" dist="38100" dir="2700000" sx="97000" sy="97000" algn="tl" rotWithShape="0">
                <a:srgbClr val="000000">
                  <a:alpha val="71000"/>
                </a:srgbClr>
              </a:outerShdw>
            </a:effectLst>
          </p:spPr>
        </p:pic>
        <p:pic>
          <p:nvPicPr>
            <p:cNvPr id="73" name="Picture 72"/>
            <p:cNvPicPr>
              <a:picLocks noChangeAspect="1"/>
            </p:cNvPicPr>
            <p:nvPr/>
          </p:nvPicPr>
          <p:blipFill>
            <a:blip r:embed="rId11"/>
            <a:stretch>
              <a:fillRect/>
            </a:stretch>
          </p:blipFill>
          <p:spPr>
            <a:xfrm>
              <a:off x="8156651" y="1222508"/>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55059" y="1177429"/>
              <a:ext cx="583693" cy="583693"/>
            </a:xfrm>
            <a:prstGeom prst="roundRect">
              <a:avLst>
                <a:gd name="adj" fmla="val 22615"/>
              </a:avLst>
            </a:prstGeom>
            <a:solidFill>
              <a:srgbClr val="FFFFFF">
                <a:shade val="85000"/>
              </a:srgbClr>
            </a:solidFill>
            <a:ln>
              <a:noFill/>
            </a:ln>
            <a:effectLst/>
            <a:extLst/>
          </p:spPr>
        </p:pic>
      </p:grpSp>
      <p:sp>
        <p:nvSpPr>
          <p:cNvPr id="55"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15</a:t>
            </a:fld>
            <a:endParaRPr lang="en-US" dirty="0"/>
          </a:p>
        </p:txBody>
      </p:sp>
    </p:spTree>
    <p:extLst>
      <p:ext uri="{BB962C8B-B14F-4D97-AF65-F5344CB8AC3E}">
        <p14:creationId xmlns:p14="http://schemas.microsoft.com/office/powerpoint/2010/main" val="32012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dissolve">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dissolve">
                                      <p:cBhvr>
                                        <p:cTn id="35" dur="500"/>
                                        <p:tgtEl>
                                          <p:spTgt spid="52"/>
                                        </p:tgtEl>
                                      </p:cBhvr>
                                    </p:animEffect>
                                  </p:childTnLst>
                                </p:cTn>
                              </p:par>
                              <p:par>
                                <p:cTn id="36" presetID="2" presetClass="entr" presetSubtype="4"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ppt_x"/>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16</a:t>
            </a:fld>
            <a:endParaRPr lang="en-US" dirty="0"/>
          </a:p>
        </p:txBody>
      </p:sp>
      <p:grpSp>
        <p:nvGrpSpPr>
          <p:cNvPr id="3" name="Group 2"/>
          <p:cNvGrpSpPr/>
          <p:nvPr/>
        </p:nvGrpSpPr>
        <p:grpSpPr>
          <a:xfrm>
            <a:off x="283264" y="1063037"/>
            <a:ext cx="8751386" cy="3347518"/>
            <a:chOff x="1385652" y="1828537"/>
            <a:chExt cx="6874428" cy="2497403"/>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93847" y="1828537"/>
              <a:ext cx="704699" cy="843358"/>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15816" y="3466005"/>
              <a:ext cx="1029825"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smtClean="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Data</a:t>
              </a:r>
            </a:p>
            <a:p>
              <a:pPr algn="ctr">
                <a:lnSpc>
                  <a:spcPct val="90000"/>
                </a:lnSpc>
                <a:spcAft>
                  <a:spcPts val="289"/>
                </a:spcAft>
                <a:buClr>
                  <a:schemeClr val="lt1"/>
                </a:buClr>
                <a:buSzPct val="25000"/>
              </a:pPr>
              <a:r>
                <a:rPr lang="en-US" dirty="0" smtClean="0">
                  <a:solidFill>
                    <a:schemeClr val="lt1"/>
                  </a:solidFill>
                </a:rPr>
                <a:t>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4" name="Shape 3824"/>
            <p:cNvPicPr preferRelativeResize="0"/>
            <p:nvPr/>
          </p:nvPicPr>
          <p:blipFill rotWithShape="1">
            <a:blip r:embed="rId6">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7">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8">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9">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0">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rgbClr val="13A78D"/>
                </a:solidFill>
              </a:rPr>
              <a:t>Applications are the new Currency</a:t>
            </a:r>
            <a:endParaRPr lang="en-US" sz="3200" b="0" dirty="0">
              <a:solidFill>
                <a:srgbClr val="13A78D"/>
              </a:solidFill>
            </a:endParaRPr>
          </a:p>
        </p:txBody>
      </p:sp>
    </p:spTree>
    <p:extLst>
      <p:ext uri="{BB962C8B-B14F-4D97-AF65-F5344CB8AC3E}">
        <p14:creationId xmlns:p14="http://schemas.microsoft.com/office/powerpoint/2010/main" val="20273153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557379" y="3036750"/>
            <a:ext cx="1160285" cy="728264"/>
          </a:xfrm>
          <a:prstGeom prst="rect">
            <a:avLst/>
          </a:prstGeom>
          <a:noFill/>
        </p:spPr>
      </p:pic>
      <p:pic>
        <p:nvPicPr>
          <p:cNvPr id="7"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603462" y="2985733"/>
            <a:ext cx="1160285" cy="728264"/>
          </a:xfrm>
          <a:prstGeom prst="rect">
            <a:avLst/>
          </a:prstGeom>
          <a:noFill/>
        </p:spPr>
      </p:pic>
      <p:pic>
        <p:nvPicPr>
          <p:cNvPr id="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017255" y="3035906"/>
            <a:ext cx="1321032" cy="823012"/>
          </a:xfrm>
          <a:prstGeom prst="rect">
            <a:avLst/>
          </a:prstGeom>
          <a:noFill/>
        </p:spPr>
      </p:pic>
      <p:sp>
        <p:nvSpPr>
          <p:cNvPr id="10" name="Rounded Rectangle 9"/>
          <p:cNvSpPr/>
          <p:nvPr/>
        </p:nvSpPr>
        <p:spPr>
          <a:xfrm>
            <a:off x="4318000" y="532190"/>
            <a:ext cx="4572000" cy="4022879"/>
          </a:xfrm>
          <a:prstGeom prst="roundRect">
            <a:avLst/>
          </a:prstGeom>
          <a:solidFill>
            <a:schemeClr val="bg1"/>
          </a:solidFill>
          <a:ln w="28575" cmpd="sng">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bwMode="auto">
          <a:xfrm>
            <a:off x="2092477" y="1136952"/>
            <a:ext cx="1895904" cy="822477"/>
          </a:xfrm>
          <a:prstGeom prst="roundRect">
            <a:avLst/>
          </a:prstGeom>
          <a:solidFill>
            <a:schemeClr val="accent1"/>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 A</a:t>
            </a:r>
          </a:p>
        </p:txBody>
      </p:sp>
      <p:pic>
        <p:nvPicPr>
          <p:cNvPr id="12"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865173" y="954486"/>
            <a:ext cx="1939258" cy="1266982"/>
          </a:xfrm>
          <a:prstGeom prst="rect">
            <a:avLst/>
          </a:prstGeom>
          <a:noFill/>
        </p:spPr>
      </p:pic>
      <p:pic>
        <p:nvPicPr>
          <p:cNvPr id="13" name="Picture 12"/>
          <p:cNvPicPr>
            <a:picLocks noChangeAspect="1"/>
          </p:cNvPicPr>
          <p:nvPr/>
        </p:nvPicPr>
        <p:blipFill>
          <a:blip r:embed="rId5"/>
          <a:stretch>
            <a:fillRect/>
          </a:stretch>
        </p:blipFill>
        <p:spPr>
          <a:xfrm>
            <a:off x="4436267" y="1595969"/>
            <a:ext cx="2539999" cy="1566258"/>
          </a:xfrm>
          <a:prstGeom prst="rect">
            <a:avLst/>
          </a:prstGeom>
        </p:spPr>
      </p:pic>
      <p:pic>
        <p:nvPicPr>
          <p:cNvPr id="14" name="Picture 6" descr="C:\Users\Abject-3D\Desktop\VMWare Files\FINAL diagrams\Basic Virtualization\3D PNGs\DGRM_VirtualSMP_Q210_Comm_4.png"/>
          <p:cNvPicPr>
            <a:picLocks noChangeAspect="1" noChangeArrowheads="1"/>
          </p:cNvPicPr>
          <p:nvPr/>
        </p:nvPicPr>
        <p:blipFill>
          <a:blip r:embed="rId6"/>
          <a:srcRect/>
          <a:stretch>
            <a:fillRect/>
          </a:stretch>
        </p:blipFill>
        <p:spPr bwMode="auto">
          <a:xfrm>
            <a:off x="4557218" y="3523978"/>
            <a:ext cx="2370668" cy="506573"/>
          </a:xfrm>
          <a:prstGeom prst="rect">
            <a:avLst/>
          </a:prstGeom>
          <a:noFill/>
        </p:spPr>
      </p:pic>
      <p:sp>
        <p:nvSpPr>
          <p:cNvPr id="15" name="Rounded Rectangle 14"/>
          <p:cNvSpPr/>
          <p:nvPr/>
        </p:nvSpPr>
        <p:spPr bwMode="auto">
          <a:xfrm>
            <a:off x="4557219" y="3138718"/>
            <a:ext cx="2382762" cy="350762"/>
          </a:xfrm>
          <a:prstGeom prst="roundRect">
            <a:avLst/>
          </a:prstGeom>
          <a:solidFill>
            <a:srgbClr val="F79646"/>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dirty="0" smtClean="0">
                <a:solidFill>
                  <a:schemeClr val="bg1"/>
                </a:solidFill>
              </a:rPr>
              <a:t>BOSH</a:t>
            </a:r>
            <a:endParaRPr lang="en-US" sz="1000" dirty="0" smtClean="0">
              <a:solidFill>
                <a:schemeClr val="bg1"/>
              </a:solidFill>
            </a:endParaRPr>
          </a:p>
        </p:txBody>
      </p:sp>
      <p:pic>
        <p:nvPicPr>
          <p:cNvPr id="16" name="Picture 4" descr="C:\Users\Abject-3D\Desktop\VMWare Files\FINAL diagrams\Basic Virtualization\3D PNGs\VMW_10Q2_DGRM_vShield_App_R2_18.png"/>
          <p:cNvPicPr>
            <a:picLocks noChangeAspect="1" noChangeArrowheads="1"/>
          </p:cNvPicPr>
          <p:nvPr/>
        </p:nvPicPr>
        <p:blipFill>
          <a:blip r:embed="rId7"/>
          <a:srcRect/>
          <a:stretch>
            <a:fillRect/>
          </a:stretch>
        </p:blipFill>
        <p:spPr bwMode="auto">
          <a:xfrm>
            <a:off x="6242150" y="4233331"/>
            <a:ext cx="1057416" cy="628953"/>
          </a:xfrm>
          <a:prstGeom prst="rect">
            <a:avLst/>
          </a:prstGeom>
          <a:noFill/>
        </p:spPr>
      </p:pic>
      <p:sp>
        <p:nvSpPr>
          <p:cNvPr id="17" name="TextBox 16"/>
          <p:cNvSpPr txBox="1"/>
          <p:nvPr/>
        </p:nvSpPr>
        <p:spPr>
          <a:xfrm>
            <a:off x="5204875" y="4272048"/>
            <a:ext cx="1007899" cy="253916"/>
          </a:xfrm>
          <a:prstGeom prst="rect">
            <a:avLst/>
          </a:prstGeom>
          <a:noFill/>
        </p:spPr>
        <p:txBody>
          <a:bodyPr wrap="none" rtlCol="0">
            <a:spAutoFit/>
          </a:bodyPr>
          <a:lstStyle/>
          <a:p>
            <a:pPr algn="ctr"/>
            <a:r>
              <a:rPr lang="en-US" sz="1050" dirty="0" smtClean="0">
                <a:solidFill>
                  <a:srgbClr val="000000"/>
                </a:solidFill>
              </a:rPr>
              <a:t>[ 6 x </a:t>
            </a:r>
            <a:r>
              <a:rPr lang="en-US" sz="1050" dirty="0" err="1" smtClean="0">
                <a:solidFill>
                  <a:srgbClr val="000000"/>
                </a:solidFill>
              </a:rPr>
              <a:t>Nutanix</a:t>
            </a:r>
            <a:r>
              <a:rPr lang="en-US" sz="1050" dirty="0" smtClean="0">
                <a:solidFill>
                  <a:srgbClr val="000000"/>
                </a:solidFill>
              </a:rPr>
              <a:t> ]</a:t>
            </a:r>
          </a:p>
        </p:txBody>
      </p:sp>
      <p:sp>
        <p:nvSpPr>
          <p:cNvPr id="18" name="Rounded Rectangle 17"/>
          <p:cNvSpPr/>
          <p:nvPr/>
        </p:nvSpPr>
        <p:spPr bwMode="auto">
          <a:xfrm>
            <a:off x="7027333" y="2938946"/>
            <a:ext cx="1572381" cy="788238"/>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DataStax</a:t>
            </a:r>
            <a:r>
              <a:rPr lang="en-US" sz="1400" b="1" dirty="0" smtClean="0">
                <a:solidFill>
                  <a:schemeClr val="bg1"/>
                </a:solidFill>
              </a:rPr>
              <a:t> /</a:t>
            </a:r>
          </a:p>
          <a:p>
            <a:pPr algn="ctr">
              <a:spcAft>
                <a:spcPts val="600"/>
              </a:spcAft>
              <a:defRPr/>
            </a:pPr>
            <a:r>
              <a:rPr lang="en-US" sz="1400" b="1" dirty="0" smtClean="0">
                <a:solidFill>
                  <a:schemeClr val="bg1"/>
                </a:solidFill>
              </a:rPr>
              <a:t>Cassandra</a:t>
            </a:r>
          </a:p>
        </p:txBody>
      </p:sp>
      <p:sp>
        <p:nvSpPr>
          <p:cNvPr id="19" name="TextBox 18"/>
          <p:cNvSpPr txBox="1"/>
          <p:nvPr/>
        </p:nvSpPr>
        <p:spPr>
          <a:xfrm>
            <a:off x="4864100" y="645737"/>
            <a:ext cx="3581400" cy="338554"/>
          </a:xfrm>
          <a:prstGeom prst="rect">
            <a:avLst/>
          </a:prstGeom>
          <a:noFill/>
        </p:spPr>
        <p:txBody>
          <a:bodyPr wrap="square" rtlCol="0">
            <a:spAutoFit/>
          </a:bodyPr>
          <a:lstStyle/>
          <a:p>
            <a:pPr algn="ctr"/>
            <a:r>
              <a:rPr lang="en-US" sz="1600" b="1" dirty="0" smtClean="0">
                <a:solidFill>
                  <a:srgbClr val="000000"/>
                </a:solidFill>
              </a:rPr>
              <a:t>Polaris* Availability Zones x 3</a:t>
            </a:r>
            <a:endParaRPr lang="en-US" sz="1050" dirty="0" smtClean="0">
              <a:solidFill>
                <a:srgbClr val="000000"/>
              </a:solidFill>
            </a:endParaRPr>
          </a:p>
        </p:txBody>
      </p:sp>
      <p:sp>
        <p:nvSpPr>
          <p:cNvPr id="20" name="Rounded Rectangle 19"/>
          <p:cNvSpPr/>
          <p:nvPr/>
        </p:nvSpPr>
        <p:spPr bwMode="auto">
          <a:xfrm>
            <a:off x="2250111" y="2515810"/>
            <a:ext cx="1128889" cy="594646"/>
          </a:xfrm>
          <a:prstGeom prst="roundRect">
            <a:avLst/>
          </a:prstGeom>
          <a:solidFill>
            <a:schemeClr val="accent6"/>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Apigee</a:t>
            </a:r>
            <a:endParaRPr lang="en-US" sz="1400" b="1" dirty="0" smtClean="0">
              <a:solidFill>
                <a:schemeClr val="bg1"/>
              </a:solidFill>
            </a:endParaRPr>
          </a:p>
        </p:txBody>
      </p:sp>
      <p:sp>
        <p:nvSpPr>
          <p:cNvPr id="21" name="Rectangle 20"/>
          <p:cNvSpPr/>
          <p:nvPr/>
        </p:nvSpPr>
        <p:spPr>
          <a:xfrm>
            <a:off x="7048501" y="1866298"/>
            <a:ext cx="1739900" cy="900246"/>
          </a:xfrm>
          <a:prstGeom prst="rect">
            <a:avLst/>
          </a:prstGeom>
        </p:spPr>
        <p:txBody>
          <a:bodyPr wrap="square">
            <a:spAutoFit/>
          </a:bodyPr>
          <a:lstStyle/>
          <a:p>
            <a:r>
              <a:rPr lang="en-US" sz="1050" dirty="0" smtClean="0">
                <a:solidFill>
                  <a:srgbClr val="000000"/>
                </a:solidFill>
              </a:rPr>
              <a:t>PCF /22 Net B</a:t>
            </a:r>
          </a:p>
          <a:p>
            <a:endParaRPr lang="en-US" sz="1050" dirty="0">
              <a:solidFill>
                <a:srgbClr val="000000"/>
              </a:solidFill>
            </a:endParaRPr>
          </a:p>
          <a:p>
            <a:r>
              <a:rPr lang="en-US" sz="1050" dirty="0">
                <a:solidFill>
                  <a:srgbClr val="000000"/>
                </a:solidFill>
              </a:rPr>
              <a:t>BOSH </a:t>
            </a:r>
            <a:r>
              <a:rPr lang="en-US" sz="1050" dirty="0" smtClean="0">
                <a:solidFill>
                  <a:srgbClr val="000000"/>
                </a:solidFill>
              </a:rPr>
              <a:t>Net A, B</a:t>
            </a:r>
          </a:p>
          <a:p>
            <a:endParaRPr lang="en-US" sz="1050" dirty="0">
              <a:solidFill>
                <a:srgbClr val="000000"/>
              </a:solidFill>
            </a:endParaRPr>
          </a:p>
          <a:p>
            <a:r>
              <a:rPr lang="en-US" sz="1050" dirty="0" smtClean="0">
                <a:solidFill>
                  <a:srgbClr val="000000"/>
                </a:solidFill>
              </a:rPr>
              <a:t>Cassandra Net TBD</a:t>
            </a:r>
            <a:endParaRPr lang="en-US" sz="1050" dirty="0">
              <a:solidFill>
                <a:srgbClr val="000000"/>
              </a:solidFill>
            </a:endParaRPr>
          </a:p>
        </p:txBody>
      </p:sp>
      <p:pic>
        <p:nvPicPr>
          <p:cNvPr id="22" name="Picture 7" descr="C:\Users\Abject-3D\Desktop\VMWare Files\FINAL diagrams\Basic Virtualization\3D PNGs\DGRM_VirtualSMP_Q210_Comm_5.png"/>
          <p:cNvPicPr>
            <a:picLocks noChangeAspect="1" noChangeArrowheads="1"/>
          </p:cNvPicPr>
          <p:nvPr/>
        </p:nvPicPr>
        <p:blipFill>
          <a:blip r:embed="rId8"/>
          <a:srcRect/>
          <a:stretch>
            <a:fillRect/>
          </a:stretch>
        </p:blipFill>
        <p:spPr bwMode="auto">
          <a:xfrm>
            <a:off x="2246790" y="3097936"/>
            <a:ext cx="1124512" cy="266628"/>
          </a:xfrm>
          <a:prstGeom prst="rect">
            <a:avLst/>
          </a:prstGeom>
          <a:noFill/>
        </p:spPr>
      </p:pic>
      <p:sp>
        <p:nvSpPr>
          <p:cNvPr id="23" name="Rounded Rectangle 22"/>
          <p:cNvSpPr/>
          <p:nvPr/>
        </p:nvSpPr>
        <p:spPr bwMode="auto">
          <a:xfrm>
            <a:off x="144874" y="3664152"/>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24" name="Rounded Rectangle 23"/>
          <p:cNvSpPr/>
          <p:nvPr/>
        </p:nvSpPr>
        <p:spPr bwMode="auto">
          <a:xfrm>
            <a:off x="137348" y="2832976"/>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sp>
        <p:nvSpPr>
          <p:cNvPr id="25" name="Rounded Rectangle 24"/>
          <p:cNvSpPr/>
          <p:nvPr/>
        </p:nvSpPr>
        <p:spPr bwMode="auto">
          <a:xfrm>
            <a:off x="137351" y="1972699"/>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TIBCO</a:t>
            </a:r>
          </a:p>
        </p:txBody>
      </p:sp>
      <p:sp>
        <p:nvSpPr>
          <p:cNvPr id="26" name="TextBox 25"/>
          <p:cNvSpPr txBox="1"/>
          <p:nvPr/>
        </p:nvSpPr>
        <p:spPr>
          <a:xfrm>
            <a:off x="3390467" y="2811841"/>
            <a:ext cx="929658" cy="253916"/>
          </a:xfrm>
          <a:prstGeom prst="rect">
            <a:avLst/>
          </a:prstGeom>
          <a:noFill/>
          <a:ln>
            <a:noFill/>
          </a:ln>
        </p:spPr>
        <p:txBody>
          <a:bodyPr wrap="none" rtlCol="0">
            <a:spAutoFit/>
          </a:bodyPr>
          <a:lstStyle/>
          <a:p>
            <a:pPr algn="ctr"/>
            <a:r>
              <a:rPr lang="en-US" sz="1050" dirty="0" smtClean="0">
                <a:solidFill>
                  <a:schemeClr val="bg1"/>
                </a:solidFill>
              </a:rPr>
              <a:t>Ports: 80/443</a:t>
            </a:r>
          </a:p>
        </p:txBody>
      </p:sp>
      <p:cxnSp>
        <p:nvCxnSpPr>
          <p:cNvPr id="27" name="Straight Connector 26"/>
          <p:cNvCxnSpPr/>
          <p:nvPr/>
        </p:nvCxnSpPr>
        <p:spPr>
          <a:xfrm flipH="1" flipV="1">
            <a:off x="1420519" y="751618"/>
            <a:ext cx="9407" cy="3838223"/>
          </a:xfrm>
          <a:prstGeom prst="line">
            <a:avLst/>
          </a:prstGeom>
          <a:ln w="28575"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0" y="708219"/>
            <a:ext cx="1335852" cy="430887"/>
          </a:xfrm>
          <a:prstGeom prst="rect">
            <a:avLst/>
          </a:prstGeom>
          <a:noFill/>
          <a:ln>
            <a:noFill/>
          </a:ln>
        </p:spPr>
        <p:txBody>
          <a:bodyPr wrap="square" rtlCol="0">
            <a:spAutoFit/>
          </a:bodyPr>
          <a:lstStyle/>
          <a:p>
            <a:pPr algn="ctr"/>
            <a:r>
              <a:rPr lang="en-US" sz="1100" b="1" dirty="0" smtClean="0">
                <a:solidFill>
                  <a:srgbClr val="FFFFFF"/>
                </a:solidFill>
              </a:rPr>
              <a:t>Location</a:t>
            </a:r>
          </a:p>
          <a:p>
            <a:pPr algn="ctr"/>
            <a:r>
              <a:rPr lang="en-US" sz="1100" b="1" dirty="0" smtClean="0">
                <a:solidFill>
                  <a:srgbClr val="FFFFFF"/>
                </a:solidFill>
              </a:rPr>
              <a:t>Independent</a:t>
            </a:r>
            <a:endParaRPr lang="en-US" sz="800" dirty="0" smtClean="0">
              <a:solidFill>
                <a:srgbClr val="FFFFFF"/>
              </a:solidFill>
            </a:endParaRPr>
          </a:p>
        </p:txBody>
      </p:sp>
      <p:cxnSp>
        <p:nvCxnSpPr>
          <p:cNvPr id="29" name="Straight Arrow Connector 28"/>
          <p:cNvCxnSpPr/>
          <p:nvPr/>
        </p:nvCxnSpPr>
        <p:spPr>
          <a:xfrm flipV="1">
            <a:off x="1470086" y="2755980"/>
            <a:ext cx="654278" cy="1"/>
          </a:xfrm>
          <a:prstGeom prst="straightConnector1">
            <a:avLst/>
          </a:prstGeom>
          <a:ln w="38100" cmpd="sng">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70548" y="3369634"/>
            <a:ext cx="1506957" cy="261610"/>
          </a:xfrm>
          <a:prstGeom prst="rect">
            <a:avLst/>
          </a:prstGeom>
          <a:noFill/>
        </p:spPr>
        <p:txBody>
          <a:bodyPr wrap="square" rtlCol="0">
            <a:spAutoFit/>
          </a:bodyPr>
          <a:lstStyle/>
          <a:p>
            <a:pPr algn="ctr"/>
            <a:r>
              <a:rPr lang="en-US" sz="1050" i="1" dirty="0" smtClean="0">
                <a:solidFill>
                  <a:srgbClr val="000000"/>
                </a:solidFill>
              </a:rPr>
              <a:t>DC Going Away</a:t>
            </a:r>
            <a:endParaRPr lang="en-US" sz="700" i="1" dirty="0" smtClean="0">
              <a:solidFill>
                <a:srgbClr val="000000"/>
              </a:solidFill>
            </a:endParaRPr>
          </a:p>
        </p:txBody>
      </p:sp>
      <p:sp>
        <p:nvSpPr>
          <p:cNvPr id="31" name="Rectangle 30"/>
          <p:cNvSpPr/>
          <p:nvPr/>
        </p:nvSpPr>
        <p:spPr>
          <a:xfrm>
            <a:off x="4508500" y="1037169"/>
            <a:ext cx="2222500" cy="577081"/>
          </a:xfrm>
          <a:prstGeom prst="rect">
            <a:avLst/>
          </a:prstGeom>
        </p:spPr>
        <p:txBody>
          <a:bodyPr wrap="square">
            <a:spAutoFit/>
          </a:bodyPr>
          <a:lstStyle/>
          <a:p>
            <a:r>
              <a:rPr lang="en-US" sz="1050" dirty="0" smtClean="0">
                <a:solidFill>
                  <a:srgbClr val="000000"/>
                </a:solidFill>
              </a:rPr>
              <a:t>*.px1.cfapps.internal.t-mobile.com</a:t>
            </a:r>
          </a:p>
          <a:p>
            <a:r>
              <a:rPr lang="en-US" sz="1050" dirty="0">
                <a:solidFill>
                  <a:srgbClr val="000000"/>
                </a:solidFill>
              </a:rPr>
              <a:t>*.</a:t>
            </a:r>
            <a:r>
              <a:rPr lang="en-US" sz="1050" dirty="0" smtClean="0">
                <a:solidFill>
                  <a:srgbClr val="000000"/>
                </a:solidFill>
              </a:rPr>
              <a:t>px2.cfapps.internal.t</a:t>
            </a:r>
            <a:r>
              <a:rPr lang="en-US" sz="1050" dirty="0">
                <a:solidFill>
                  <a:srgbClr val="000000"/>
                </a:solidFill>
              </a:rPr>
              <a:t>-</a:t>
            </a:r>
            <a:r>
              <a:rPr lang="en-US" sz="1050" dirty="0" smtClean="0">
                <a:solidFill>
                  <a:srgbClr val="000000"/>
                </a:solidFill>
              </a:rPr>
              <a:t>mobile.com</a:t>
            </a:r>
          </a:p>
          <a:p>
            <a:r>
              <a:rPr lang="en-US" sz="1050" dirty="0">
                <a:solidFill>
                  <a:srgbClr val="000000"/>
                </a:solidFill>
              </a:rPr>
              <a:t>*.</a:t>
            </a:r>
            <a:r>
              <a:rPr lang="en-US" sz="1050" dirty="0" smtClean="0">
                <a:solidFill>
                  <a:srgbClr val="000000"/>
                </a:solidFill>
              </a:rPr>
              <a:t>px3.cfapps.internal.t</a:t>
            </a:r>
            <a:r>
              <a:rPr lang="en-US" sz="1050" dirty="0">
                <a:solidFill>
                  <a:srgbClr val="000000"/>
                </a:solidFill>
              </a:rPr>
              <a:t>-</a:t>
            </a:r>
            <a:r>
              <a:rPr lang="en-US" sz="1050" dirty="0" smtClean="0">
                <a:solidFill>
                  <a:srgbClr val="000000"/>
                </a:solidFill>
              </a:rPr>
              <a:t>mobile.com</a:t>
            </a:r>
          </a:p>
        </p:txBody>
      </p:sp>
      <p:sp>
        <p:nvSpPr>
          <p:cNvPr id="32" name="Rectangle 31"/>
          <p:cNvSpPr/>
          <p:nvPr/>
        </p:nvSpPr>
        <p:spPr>
          <a:xfrm>
            <a:off x="6731000" y="1027555"/>
            <a:ext cx="1943100" cy="577081"/>
          </a:xfrm>
          <a:prstGeom prst="rect">
            <a:avLst/>
          </a:prstGeom>
        </p:spPr>
        <p:txBody>
          <a:bodyPr wrap="square">
            <a:spAutoFit/>
          </a:bodyPr>
          <a:lstStyle/>
          <a:p>
            <a:r>
              <a:rPr lang="en-US" sz="1050" dirty="0" smtClean="0">
                <a:solidFill>
                  <a:srgbClr val="000000"/>
                </a:solidFill>
              </a:rPr>
              <a:t>*</a:t>
            </a:r>
            <a:r>
              <a:rPr lang="en-US" sz="1050" dirty="0">
                <a:solidFill>
                  <a:srgbClr val="000000"/>
                </a:solidFill>
              </a:rPr>
              <a:t>.px1.cf.internal.t-mobile.com</a:t>
            </a:r>
          </a:p>
          <a:p>
            <a:r>
              <a:rPr lang="en-US" sz="1050" dirty="0">
                <a:solidFill>
                  <a:srgbClr val="000000"/>
                </a:solidFill>
              </a:rPr>
              <a:t>*.px2.cf.internal.t-mobile.com</a:t>
            </a:r>
          </a:p>
          <a:p>
            <a:r>
              <a:rPr lang="en-US" sz="1050" dirty="0">
                <a:solidFill>
                  <a:srgbClr val="000000"/>
                </a:solidFill>
              </a:rPr>
              <a:t>*.px3.cf.internal.t-mobile.com</a:t>
            </a:r>
          </a:p>
        </p:txBody>
      </p:sp>
      <p:pic>
        <p:nvPicPr>
          <p:cNvPr id="33" name="Picture 8" descr="C:\Users\Abject-3D\Desktop\VMWare Files\FINAL diagrams\Basic Virtualization\3D PNGs\_6.png"/>
          <p:cNvPicPr>
            <a:picLocks noChangeAspect="1" noChangeArrowheads="1"/>
          </p:cNvPicPr>
          <p:nvPr/>
        </p:nvPicPr>
        <p:blipFill>
          <a:blip r:embed="rId9"/>
          <a:srcRect/>
          <a:stretch>
            <a:fillRect/>
          </a:stretch>
        </p:blipFill>
        <p:spPr bwMode="auto">
          <a:xfrm>
            <a:off x="5019674" y="3774019"/>
            <a:ext cx="1546225" cy="501650"/>
          </a:xfrm>
          <a:prstGeom prst="rect">
            <a:avLst/>
          </a:prstGeom>
          <a:noFill/>
        </p:spPr>
      </p:pic>
      <p:sp>
        <p:nvSpPr>
          <p:cNvPr id="34" name="TextBox 33"/>
          <p:cNvSpPr txBox="1"/>
          <p:nvPr/>
        </p:nvSpPr>
        <p:spPr>
          <a:xfrm>
            <a:off x="7283209" y="4259348"/>
            <a:ext cx="940638" cy="253916"/>
          </a:xfrm>
          <a:prstGeom prst="rect">
            <a:avLst/>
          </a:prstGeom>
          <a:noFill/>
        </p:spPr>
        <p:txBody>
          <a:bodyPr wrap="none" rtlCol="0">
            <a:spAutoFit/>
          </a:bodyPr>
          <a:lstStyle/>
          <a:p>
            <a:pPr algn="ctr"/>
            <a:r>
              <a:rPr lang="en-US" sz="1050" dirty="0" smtClean="0">
                <a:solidFill>
                  <a:srgbClr val="000000"/>
                </a:solidFill>
              </a:rPr>
              <a:t>[ Dedicated ]</a:t>
            </a:r>
          </a:p>
        </p:txBody>
      </p:sp>
      <p:pic>
        <p:nvPicPr>
          <p:cNvPr id="35" name="Picture 3" descr="C:\Users\testuser\AppData\Local\Temp\VMwareDnD\5d50dc54\VMW_09Q3_LOGO_Corp_Gray_LG.png"/>
          <p:cNvPicPr>
            <a:picLocks noChangeAspect="1" noChangeArrowheads="1"/>
          </p:cNvPicPr>
          <p:nvPr/>
        </p:nvPicPr>
        <p:blipFill>
          <a:blip r:embed="rId10" cstate="print"/>
          <a:srcRect/>
          <a:stretch>
            <a:fillRect/>
          </a:stretch>
        </p:blipFill>
        <p:spPr bwMode="auto">
          <a:xfrm>
            <a:off x="5447861" y="3587521"/>
            <a:ext cx="720319" cy="109964"/>
          </a:xfrm>
          <a:prstGeom prst="rect">
            <a:avLst/>
          </a:prstGeom>
          <a:noFill/>
        </p:spPr>
      </p:pic>
      <p:sp>
        <p:nvSpPr>
          <p:cNvPr id="36" name="TextBox 35"/>
          <p:cNvSpPr txBox="1"/>
          <p:nvPr/>
        </p:nvSpPr>
        <p:spPr>
          <a:xfrm>
            <a:off x="133672" y="4662994"/>
            <a:ext cx="5527894" cy="338554"/>
          </a:xfrm>
          <a:prstGeom prst="rect">
            <a:avLst/>
          </a:prstGeom>
          <a:noFill/>
        </p:spPr>
        <p:txBody>
          <a:bodyPr wrap="square" rtlCol="0">
            <a:spAutoFit/>
          </a:bodyPr>
          <a:lstStyle/>
          <a:p>
            <a:r>
              <a:rPr lang="en-US" sz="1600" dirty="0" smtClean="0">
                <a:solidFill>
                  <a:srgbClr val="FFFFFF"/>
                </a:solidFill>
              </a:rPr>
              <a:t>* Availability Zone arch same for Titan data center</a:t>
            </a:r>
          </a:p>
        </p:txBody>
      </p:sp>
      <p:sp>
        <p:nvSpPr>
          <p:cNvPr id="37" name="Rounded Rectangle 36"/>
          <p:cNvSpPr/>
          <p:nvPr/>
        </p:nvSpPr>
        <p:spPr bwMode="auto">
          <a:xfrm>
            <a:off x="108323" y="1133289"/>
            <a:ext cx="1128889" cy="788238"/>
          </a:xfrm>
          <a:prstGeom prst="roundRect">
            <a:avLst/>
          </a:prstGeom>
          <a:solidFill>
            <a:srgbClr val="DA00C4">
              <a:alpha val="80000"/>
            </a:srgbClr>
          </a:solidFill>
          <a:ln w="12700">
            <a:solidFill>
              <a:srgbClr val="EEECE1"/>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pic>
        <p:nvPicPr>
          <p:cNvPr id="38" name="Picture 37"/>
          <p:cNvPicPr>
            <a:picLocks noChangeAspect="1"/>
          </p:cNvPicPr>
          <p:nvPr/>
        </p:nvPicPr>
        <p:blipFill>
          <a:blip r:embed="rId11"/>
          <a:stretch>
            <a:fillRect/>
          </a:stretch>
        </p:blipFill>
        <p:spPr>
          <a:xfrm>
            <a:off x="6589952" y="4378477"/>
            <a:ext cx="438452" cy="438452"/>
          </a:xfrm>
          <a:prstGeom prst="rect">
            <a:avLst/>
          </a:prstGeom>
        </p:spPr>
      </p:pic>
      <p:cxnSp>
        <p:nvCxnSpPr>
          <p:cNvPr id="39" name="Straight Arrow Connector 38"/>
          <p:cNvCxnSpPr/>
          <p:nvPr/>
        </p:nvCxnSpPr>
        <p:spPr>
          <a:xfrm flipV="1">
            <a:off x="3500546" y="2754440"/>
            <a:ext cx="654278" cy="1"/>
          </a:xfrm>
          <a:prstGeom prst="straightConnector1">
            <a:avLst/>
          </a:prstGeom>
          <a:ln w="38100" cmpd="sng">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7" descr="C:\Users\Abject-3D\Desktop\VMWare Files\FINAL diagrams\Basic Virtualization\3D PNGs\_5.png"/>
          <p:cNvPicPr>
            <a:picLocks noChangeAspect="1" noChangeArrowheads="1"/>
          </p:cNvPicPr>
          <p:nvPr/>
        </p:nvPicPr>
        <p:blipFill>
          <a:blip r:embed="rId12"/>
          <a:srcRect/>
          <a:stretch>
            <a:fillRect/>
          </a:stretch>
        </p:blipFill>
        <p:spPr bwMode="auto">
          <a:xfrm>
            <a:off x="7026274" y="3780369"/>
            <a:ext cx="1558925" cy="504824"/>
          </a:xfrm>
          <a:prstGeom prst="rect">
            <a:avLst/>
          </a:prstGeom>
          <a:noFill/>
        </p:spPr>
      </p:pic>
      <p:sp>
        <p:nvSpPr>
          <p:cNvPr id="40" name="Shape 195"/>
          <p:cNvSpPr txBox="1">
            <a:spLocks noGrp="1"/>
          </p:cNvSpPr>
          <p:nvPr>
            <p:ph type="title"/>
          </p:nvPr>
        </p:nvSpPr>
        <p:spPr>
          <a:xfrm>
            <a:off x="113722" y="120953"/>
            <a:ext cx="9030278" cy="474445"/>
          </a:xfrm>
        </p:spPr>
        <p:txBody>
          <a:bodyPr/>
          <a:lstStyle/>
          <a:p>
            <a:pPr lvl="0" algn="l"/>
            <a:r>
              <a:rPr lang="en-US" b="1" dirty="0" smtClean="0">
                <a:solidFill>
                  <a:srgbClr val="13A78D"/>
                </a:solidFill>
                <a:sym typeface="Arial"/>
              </a:rPr>
              <a:t>TMUS’ Cloud Foundry</a:t>
            </a:r>
            <a:endParaRPr lang="en-US" b="1" dirty="0">
              <a:solidFill>
                <a:srgbClr val="13A78D"/>
              </a:solidFill>
              <a:sym typeface="Arial"/>
            </a:endParaRPr>
          </a:p>
        </p:txBody>
      </p:sp>
    </p:spTree>
    <p:extLst>
      <p:ext uri="{BB962C8B-B14F-4D97-AF65-F5344CB8AC3E}">
        <p14:creationId xmlns:p14="http://schemas.microsoft.com/office/powerpoint/2010/main" val="3881739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Applications</a:t>
            </a:r>
          </a:p>
        </p:txBody>
      </p:sp>
      <p:sp>
        <p:nvSpPr>
          <p:cNvPr id="6" name="TextBox 5"/>
          <p:cNvSpPr txBox="1"/>
          <p:nvPr/>
        </p:nvSpPr>
        <p:spPr>
          <a:xfrm>
            <a:off x="626110" y="2511428"/>
            <a:ext cx="687197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smtClean="0">
                <a:solidFill>
                  <a:schemeClr val="bg1"/>
                </a:solidFill>
                <a:effectLst>
                  <a:outerShdw blurRad="50800" dist="38100" dir="5400000" algn="t" rotWithShape="0">
                    <a:prstClr val="black">
                      <a:alpha val="40000"/>
                    </a:prstClr>
                  </a:outerShdw>
                </a:effectLst>
                <a:cs typeface="Arial"/>
              </a:rPr>
              <a:t>Introduction, Agenda, and Pivotal Cloud Foundry at T-Mobile</a:t>
            </a:r>
            <a:endParaRPr lang="en-US" sz="2800" spc="-100" dirty="0">
              <a:solidFill>
                <a:schemeClr val="bg1"/>
              </a:solidFill>
              <a:effectLst>
                <a:outerShdw blurRad="50800" dist="38100" dir="5400000" algn="t" rotWithShape="0">
                  <a:prstClr val="black">
                    <a:alpha val="40000"/>
                  </a:prstClr>
                </a:outerShdw>
              </a:effectLst>
              <a:cs typeface="Arial"/>
            </a:endParaRPr>
          </a:p>
        </p:txBody>
      </p:sp>
      <p:pic>
        <p:nvPicPr>
          <p:cNvPr id="7" name="Picture 6"/>
          <p:cNvPicPr>
            <a:picLocks noChangeAspect="1"/>
          </p:cNvPicPr>
          <p:nvPr/>
        </p:nvPicPr>
        <p:blipFill>
          <a:blip r:embed="rId5"/>
          <a:stretch>
            <a:fillRect/>
          </a:stretch>
        </p:blipFill>
        <p:spPr>
          <a:xfrm>
            <a:off x="8196204" y="1558"/>
            <a:ext cx="947796" cy="947796"/>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smtClean="0">
                <a:solidFill>
                  <a:schemeClr val="accent1"/>
                </a:solidFill>
                <a:sym typeface="Arial"/>
              </a:rPr>
              <a:t>Workshop 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Workshop Agenda</a:t>
            </a: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Cloud Native 101 Review</a:t>
            </a: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TMUS’ Cloud Foundry</a:t>
            </a:r>
            <a:endParaRPr lang="en-US" sz="2800" dirty="0">
              <a:solidFill>
                <a:schemeClr val="accent6"/>
              </a:solidFill>
              <a:sym typeface="Arial"/>
            </a:endParaRPr>
          </a:p>
        </p:txBody>
      </p:sp>
      <p:sp>
        <p:nvSpPr>
          <p:cNvPr id="4"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3</a:t>
            </a:fld>
            <a:endParaRPr lang="en-US" dirty="0"/>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smtClean="0">
                <a:solidFill>
                  <a:schemeClr val="accent1"/>
                </a:solidFill>
                <a:sym typeface="Arial"/>
              </a:rPr>
              <a:t>Workshop 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359241" y="968796"/>
            <a:ext cx="9078863" cy="3848609"/>
          </a:xfrm>
        </p:spPr>
        <p:txBody>
          <a:bodyPr/>
          <a:lstStyle/>
          <a:p>
            <a:pPr lvl="0">
              <a:buClr>
                <a:srgbClr val="008774"/>
              </a:buClr>
            </a:pPr>
            <a:r>
              <a:rPr lang="en-US" dirty="0">
                <a:solidFill>
                  <a:schemeClr val="bg1"/>
                </a:solidFill>
                <a:sym typeface="Arial"/>
              </a:rPr>
              <a:t>9:30 AM - 10:30 </a:t>
            </a:r>
            <a:r>
              <a:rPr lang="en-US" dirty="0" smtClean="0">
                <a:solidFill>
                  <a:schemeClr val="bg1"/>
                </a:solidFill>
                <a:sym typeface="Arial"/>
              </a:rPr>
              <a:t>AM    </a:t>
            </a:r>
            <a:r>
              <a:rPr lang="en-US" dirty="0" smtClean="0">
                <a:solidFill>
                  <a:schemeClr val="accent6"/>
                </a:solidFill>
                <a:sym typeface="Arial"/>
              </a:rPr>
              <a:t>Cloud </a:t>
            </a:r>
            <a:r>
              <a:rPr lang="en-US" dirty="0">
                <a:solidFill>
                  <a:schemeClr val="accent6"/>
                </a:solidFill>
                <a:sym typeface="Arial"/>
              </a:rPr>
              <a:t>Native </a:t>
            </a:r>
            <a:r>
              <a:rPr lang="en-US" dirty="0" smtClean="0">
                <a:solidFill>
                  <a:schemeClr val="accent6"/>
                </a:solidFill>
                <a:sym typeface="Arial"/>
              </a:rPr>
              <a:t>&amp; DD Design, </a:t>
            </a:r>
            <a:r>
              <a:rPr lang="en-US" dirty="0" err="1" smtClean="0">
                <a:solidFill>
                  <a:schemeClr val="accent6"/>
                </a:solidFill>
                <a:sym typeface="Arial"/>
              </a:rPr>
              <a:t>Microservices</a:t>
            </a:r>
            <a:endParaRPr lang="en-US" dirty="0" smtClean="0">
              <a:solidFill>
                <a:schemeClr val="accent6"/>
              </a:solidFill>
              <a:sym typeface="Arial"/>
            </a:endParaRPr>
          </a:p>
          <a:p>
            <a:pPr lvl="0">
              <a:buClr>
                <a:srgbClr val="008774"/>
              </a:buClr>
            </a:pPr>
            <a:endParaRPr lang="en-US" sz="900" dirty="0" smtClean="0">
              <a:solidFill>
                <a:schemeClr val="bg1"/>
              </a:solidFill>
              <a:sym typeface="Arial"/>
            </a:endParaRPr>
          </a:p>
          <a:p>
            <a:pPr lvl="0">
              <a:buClr>
                <a:srgbClr val="008774"/>
              </a:buClr>
            </a:pPr>
            <a:r>
              <a:rPr lang="en-US" dirty="0" smtClean="0">
                <a:solidFill>
                  <a:schemeClr val="bg1"/>
                </a:solidFill>
                <a:sym typeface="Arial"/>
              </a:rPr>
              <a:t>10</a:t>
            </a:r>
            <a:r>
              <a:rPr lang="en-US" dirty="0">
                <a:solidFill>
                  <a:schemeClr val="bg1"/>
                </a:solidFill>
                <a:sym typeface="Arial"/>
              </a:rPr>
              <a:t>:30 AM - 10:45 </a:t>
            </a:r>
            <a:r>
              <a:rPr lang="en-US" dirty="0" smtClean="0">
                <a:solidFill>
                  <a:schemeClr val="bg1"/>
                </a:solidFill>
                <a:sym typeface="Arial"/>
              </a:rPr>
              <a:t>AM  </a:t>
            </a:r>
            <a:r>
              <a:rPr lang="en-US" dirty="0" smtClean="0">
                <a:solidFill>
                  <a:srgbClr val="8064A2"/>
                </a:solidFill>
                <a:sym typeface="Arial"/>
              </a:rPr>
              <a:t>Break</a:t>
            </a:r>
            <a:endParaRPr lang="en-US" dirty="0">
              <a:solidFill>
                <a:srgbClr val="8064A2"/>
              </a:solidFill>
              <a:sym typeface="Arial"/>
            </a:endParaRPr>
          </a:p>
          <a:p>
            <a:pPr lvl="0">
              <a:buClr>
                <a:srgbClr val="008774"/>
              </a:buClr>
            </a:pPr>
            <a:endParaRPr lang="en-US" sz="900" dirty="0" smtClean="0">
              <a:solidFill>
                <a:schemeClr val="bg1"/>
              </a:solidFill>
              <a:sym typeface="Arial"/>
            </a:endParaRPr>
          </a:p>
          <a:p>
            <a:pPr lvl="0">
              <a:buClr>
                <a:srgbClr val="008774"/>
              </a:buClr>
            </a:pPr>
            <a:r>
              <a:rPr lang="en-US" dirty="0" smtClean="0">
                <a:solidFill>
                  <a:schemeClr val="bg1"/>
                </a:solidFill>
                <a:sym typeface="Arial"/>
              </a:rPr>
              <a:t>10</a:t>
            </a:r>
            <a:r>
              <a:rPr lang="en-US" dirty="0">
                <a:solidFill>
                  <a:schemeClr val="bg1"/>
                </a:solidFill>
                <a:sym typeface="Arial"/>
              </a:rPr>
              <a:t>:45 AM - 12:00 </a:t>
            </a:r>
            <a:r>
              <a:rPr lang="en-US" dirty="0" smtClean="0">
                <a:solidFill>
                  <a:schemeClr val="bg1"/>
                </a:solidFill>
                <a:sym typeface="Arial"/>
              </a:rPr>
              <a:t>PM  </a:t>
            </a:r>
            <a:r>
              <a:rPr lang="en-US" dirty="0" smtClean="0">
                <a:solidFill>
                  <a:srgbClr val="F79646"/>
                </a:solidFill>
                <a:sym typeface="Arial"/>
              </a:rPr>
              <a:t>Introducing </a:t>
            </a:r>
            <a:r>
              <a:rPr lang="en-US" dirty="0">
                <a:solidFill>
                  <a:srgbClr val="F79646"/>
                </a:solidFill>
                <a:sym typeface="Arial"/>
              </a:rPr>
              <a:t>Spring Boot</a:t>
            </a:r>
          </a:p>
          <a:p>
            <a:pPr lvl="0">
              <a:buClr>
                <a:srgbClr val="008774"/>
              </a:buClr>
            </a:pPr>
            <a:r>
              <a:rPr lang="en-US" dirty="0" smtClean="0">
                <a:solidFill>
                  <a:schemeClr val="bg1"/>
                </a:solidFill>
                <a:sym typeface="Arial"/>
              </a:rPr>
              <a:t>                                   </a:t>
            </a:r>
            <a:r>
              <a:rPr lang="en-US" dirty="0" smtClean="0">
                <a:solidFill>
                  <a:schemeClr val="accent3"/>
                </a:solidFill>
                <a:sym typeface="Arial"/>
              </a:rPr>
              <a:t> Lab </a:t>
            </a:r>
            <a:r>
              <a:rPr lang="en-US" dirty="0">
                <a:solidFill>
                  <a:schemeClr val="accent3"/>
                </a:solidFill>
                <a:sym typeface="Arial"/>
              </a:rPr>
              <a:t>1: Building A Spring Boot Application</a:t>
            </a:r>
          </a:p>
          <a:p>
            <a:pPr lvl="0">
              <a:buClr>
                <a:srgbClr val="008774"/>
              </a:buClr>
            </a:pPr>
            <a:r>
              <a:rPr lang="en-US" dirty="0" smtClean="0">
                <a:solidFill>
                  <a:schemeClr val="bg1"/>
                </a:solidFill>
                <a:sym typeface="Arial"/>
              </a:rPr>
              <a:t>                                    </a:t>
            </a:r>
            <a:r>
              <a:rPr lang="en-US" dirty="0" smtClean="0">
                <a:solidFill>
                  <a:srgbClr val="F79646"/>
                </a:solidFill>
                <a:sym typeface="Arial"/>
              </a:rPr>
              <a:t>Polyglot </a:t>
            </a:r>
            <a:r>
              <a:rPr lang="en-US" dirty="0">
                <a:solidFill>
                  <a:srgbClr val="F79646"/>
                </a:solidFill>
                <a:sym typeface="Arial"/>
              </a:rPr>
              <a:t>Persistence with Spring Data REST</a:t>
            </a:r>
          </a:p>
          <a:p>
            <a:pPr lvl="0">
              <a:buClr>
                <a:srgbClr val="008774"/>
              </a:buClr>
            </a:pPr>
            <a:r>
              <a:rPr lang="en-US" dirty="0" smtClean="0">
                <a:solidFill>
                  <a:schemeClr val="bg1"/>
                </a:solidFill>
                <a:sym typeface="Arial"/>
              </a:rPr>
              <a:t>                                    </a:t>
            </a:r>
            <a:r>
              <a:rPr lang="en-US" dirty="0" smtClean="0">
                <a:solidFill>
                  <a:srgbClr val="9BBB59"/>
                </a:solidFill>
                <a:sym typeface="Arial"/>
              </a:rPr>
              <a:t>Lab </a:t>
            </a:r>
            <a:r>
              <a:rPr lang="en-US" dirty="0">
                <a:solidFill>
                  <a:srgbClr val="9BBB59"/>
                </a:solidFill>
                <a:sym typeface="Arial"/>
              </a:rPr>
              <a:t>2: Adding Persistence to Boot </a:t>
            </a:r>
            <a:r>
              <a:rPr lang="en-US" dirty="0" smtClean="0">
                <a:solidFill>
                  <a:srgbClr val="9BBB59"/>
                </a:solidFill>
                <a:sym typeface="Arial"/>
              </a:rPr>
              <a:t>Application</a:t>
            </a:r>
            <a:endParaRPr lang="en-US" dirty="0">
              <a:solidFill>
                <a:srgbClr val="9BBB59"/>
              </a:solidFill>
              <a:sym typeface="Arial"/>
            </a:endParaRPr>
          </a:p>
          <a:p>
            <a:pPr lvl="0">
              <a:buClr>
                <a:srgbClr val="008774"/>
              </a:buClr>
            </a:pPr>
            <a:endParaRPr lang="en-US" sz="900" dirty="0">
              <a:solidFill>
                <a:schemeClr val="bg1"/>
              </a:solidFill>
              <a:sym typeface="Arial"/>
            </a:endParaRPr>
          </a:p>
          <a:p>
            <a:pPr lvl="0">
              <a:buClr>
                <a:srgbClr val="008774"/>
              </a:buClr>
            </a:pPr>
            <a:r>
              <a:rPr lang="en-US" dirty="0">
                <a:solidFill>
                  <a:schemeClr val="bg1"/>
                </a:solidFill>
                <a:sym typeface="Arial"/>
              </a:rPr>
              <a:t>12:00 PM - 12:45 </a:t>
            </a:r>
            <a:r>
              <a:rPr lang="en-US" dirty="0" smtClean="0">
                <a:solidFill>
                  <a:schemeClr val="bg1"/>
                </a:solidFill>
                <a:sym typeface="Arial"/>
              </a:rPr>
              <a:t>PM  </a:t>
            </a:r>
            <a:r>
              <a:rPr lang="en-US" dirty="0">
                <a:solidFill>
                  <a:srgbClr val="8064A2"/>
                </a:solidFill>
                <a:sym typeface="Arial"/>
              </a:rPr>
              <a:t>L</a:t>
            </a:r>
            <a:r>
              <a:rPr lang="en-US" dirty="0" smtClean="0">
                <a:solidFill>
                  <a:srgbClr val="8064A2"/>
                </a:solidFill>
                <a:sym typeface="Arial"/>
              </a:rPr>
              <a:t>unch</a:t>
            </a:r>
            <a:endParaRPr lang="en-US" dirty="0">
              <a:solidFill>
                <a:srgbClr val="8064A2"/>
              </a:solidFill>
              <a:sym typeface="Arial"/>
            </a:endParaRPr>
          </a:p>
          <a:p>
            <a:pPr lvl="0">
              <a:buClr>
                <a:srgbClr val="008774"/>
              </a:buClr>
            </a:pPr>
            <a:endParaRPr lang="en-US" sz="900" dirty="0">
              <a:solidFill>
                <a:schemeClr val="bg1"/>
              </a:solidFill>
              <a:sym typeface="Arial"/>
            </a:endParaRPr>
          </a:p>
          <a:p>
            <a:pPr lvl="0">
              <a:buClr>
                <a:srgbClr val="008774"/>
              </a:buClr>
            </a:pPr>
            <a:r>
              <a:rPr lang="en-US" dirty="0">
                <a:solidFill>
                  <a:schemeClr val="bg1"/>
                </a:solidFill>
                <a:sym typeface="Arial"/>
              </a:rPr>
              <a:t>12:45 PM - 1:30 </a:t>
            </a:r>
            <a:r>
              <a:rPr lang="en-US" dirty="0" smtClean="0">
                <a:solidFill>
                  <a:schemeClr val="bg1"/>
                </a:solidFill>
                <a:sym typeface="Arial"/>
              </a:rPr>
              <a:t>PM    </a:t>
            </a:r>
            <a:r>
              <a:rPr lang="en-US" dirty="0" smtClean="0">
                <a:solidFill>
                  <a:srgbClr val="F79646"/>
                </a:solidFill>
                <a:sym typeface="Arial"/>
              </a:rPr>
              <a:t>Advancing </a:t>
            </a:r>
            <a:r>
              <a:rPr lang="en-US" dirty="0">
                <a:solidFill>
                  <a:srgbClr val="F79646"/>
                </a:solidFill>
                <a:sym typeface="Arial"/>
              </a:rPr>
              <a:t>Spring Boot with Actuator and </a:t>
            </a:r>
            <a:r>
              <a:rPr lang="en-US" dirty="0" smtClean="0">
                <a:solidFill>
                  <a:srgbClr val="F79646"/>
                </a:solidFill>
                <a:sym typeface="Arial"/>
              </a:rPr>
              <a:t>Profiles</a:t>
            </a:r>
            <a:endParaRPr lang="en-US" dirty="0">
              <a:solidFill>
                <a:srgbClr val="F79646"/>
              </a:solidFill>
              <a:sym typeface="Arial"/>
            </a:endParaRPr>
          </a:p>
          <a:p>
            <a:pPr lvl="0">
              <a:buClr>
                <a:srgbClr val="008774"/>
              </a:buClr>
            </a:pPr>
            <a:r>
              <a:rPr lang="en-US" dirty="0" smtClean="0">
                <a:solidFill>
                  <a:schemeClr val="bg1"/>
                </a:solidFill>
                <a:sym typeface="Arial"/>
              </a:rPr>
              <a:t>                                   </a:t>
            </a:r>
            <a:r>
              <a:rPr lang="en-US" dirty="0" smtClean="0">
                <a:solidFill>
                  <a:srgbClr val="9BBB59"/>
                </a:solidFill>
                <a:sym typeface="Arial"/>
              </a:rPr>
              <a:t> Lab </a:t>
            </a:r>
            <a:r>
              <a:rPr lang="en-US" dirty="0">
                <a:solidFill>
                  <a:srgbClr val="9BBB59"/>
                </a:solidFill>
                <a:sym typeface="Arial"/>
              </a:rPr>
              <a:t>3: Enhancing Boot Application with Metrics</a:t>
            </a:r>
            <a:endParaRPr lang="en-US" dirty="0" smtClean="0">
              <a:solidFill>
                <a:srgbClr val="9BBB59"/>
              </a:solidFill>
              <a:sym typeface="Arial"/>
            </a:endParaRPr>
          </a:p>
        </p:txBody>
      </p:sp>
      <p:sp>
        <p:nvSpPr>
          <p:cNvPr id="4"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4</a:t>
            </a:fld>
            <a:endParaRPr lang="en-US" dirty="0"/>
          </a:p>
        </p:txBody>
      </p:sp>
    </p:spTree>
    <p:extLst>
      <p:ext uri="{BB962C8B-B14F-4D97-AF65-F5344CB8AC3E}">
        <p14:creationId xmlns:p14="http://schemas.microsoft.com/office/powerpoint/2010/main" val="34533531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Workshop 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359241" y="968796"/>
            <a:ext cx="9078863" cy="3848609"/>
          </a:xfrm>
        </p:spPr>
        <p:txBody>
          <a:bodyPr/>
          <a:lstStyle/>
          <a:p>
            <a:pPr lvl="0">
              <a:buClr>
                <a:srgbClr val="008774"/>
              </a:buClr>
            </a:pPr>
            <a:r>
              <a:rPr lang="en-US" dirty="0">
                <a:solidFill>
                  <a:schemeClr val="bg1"/>
                </a:solidFill>
                <a:sym typeface="Arial"/>
              </a:rPr>
              <a:t>1:30 PM - 2:45 </a:t>
            </a:r>
            <a:r>
              <a:rPr lang="en-US" dirty="0" smtClean="0">
                <a:solidFill>
                  <a:schemeClr val="bg1"/>
                </a:solidFill>
                <a:sym typeface="Arial"/>
              </a:rPr>
              <a:t>PM      </a:t>
            </a:r>
            <a:r>
              <a:rPr lang="en-US" dirty="0" smtClean="0">
                <a:solidFill>
                  <a:schemeClr val="accent6"/>
                </a:solidFill>
                <a:sym typeface="Arial"/>
              </a:rPr>
              <a:t>Introducing </a:t>
            </a:r>
            <a:r>
              <a:rPr lang="en-US" dirty="0">
                <a:solidFill>
                  <a:schemeClr val="accent6"/>
                </a:solidFill>
                <a:sym typeface="Arial"/>
              </a:rPr>
              <a:t>Spring Cloud </a:t>
            </a:r>
            <a:r>
              <a:rPr lang="en-US" dirty="0" smtClean="0">
                <a:solidFill>
                  <a:schemeClr val="accent6"/>
                </a:solidFill>
                <a:sym typeface="Arial"/>
              </a:rPr>
              <a:t>Netflix</a:t>
            </a:r>
          </a:p>
          <a:p>
            <a:pPr lvl="0">
              <a:buClr>
                <a:srgbClr val="008774"/>
              </a:buClr>
            </a:pPr>
            <a:r>
              <a:rPr lang="en-US" dirty="0" smtClean="0">
                <a:solidFill>
                  <a:schemeClr val="accent6"/>
                </a:solidFill>
                <a:sym typeface="Arial"/>
              </a:rPr>
              <a:t>                                    Spring </a:t>
            </a:r>
            <a:r>
              <a:rPr lang="en-US" dirty="0">
                <a:solidFill>
                  <a:schemeClr val="accent6"/>
                </a:solidFill>
                <a:sym typeface="Arial"/>
              </a:rPr>
              <a:t>Cloud </a:t>
            </a:r>
            <a:r>
              <a:rPr lang="en-US" dirty="0" err="1" smtClean="0">
                <a:solidFill>
                  <a:schemeClr val="accent6"/>
                </a:solidFill>
                <a:sym typeface="Arial"/>
              </a:rPr>
              <a:t>Config</a:t>
            </a:r>
            <a:endParaRPr lang="en-US" dirty="0">
              <a:solidFill>
                <a:schemeClr val="accent6"/>
              </a:solidFill>
              <a:sym typeface="Arial"/>
            </a:endParaRPr>
          </a:p>
          <a:p>
            <a:pPr lvl="0">
              <a:buClr>
                <a:srgbClr val="008774"/>
              </a:buClr>
            </a:pPr>
            <a:r>
              <a:rPr lang="en-US" dirty="0" smtClean="0">
                <a:solidFill>
                  <a:srgbClr val="9BBB59"/>
                </a:solidFill>
                <a:sym typeface="Arial"/>
              </a:rPr>
              <a:t>                                    Lab </a:t>
            </a:r>
            <a:r>
              <a:rPr lang="en-US" dirty="0">
                <a:solidFill>
                  <a:srgbClr val="9BBB59"/>
                </a:solidFill>
                <a:sym typeface="Arial"/>
              </a:rPr>
              <a:t>4: Introducing Spring Cloud into Boot </a:t>
            </a:r>
            <a:r>
              <a:rPr lang="en-US" dirty="0" smtClean="0">
                <a:solidFill>
                  <a:srgbClr val="9BBB59"/>
                </a:solidFill>
                <a:sym typeface="Arial"/>
              </a:rPr>
              <a:t>Application</a:t>
            </a:r>
            <a:endParaRPr lang="en-US" dirty="0">
              <a:solidFill>
                <a:srgbClr val="9BBB59"/>
              </a:solidFill>
              <a:sym typeface="Arial"/>
            </a:endParaRPr>
          </a:p>
          <a:p>
            <a:pPr lvl="0">
              <a:buClr>
                <a:srgbClr val="008774"/>
              </a:buClr>
            </a:pPr>
            <a:endParaRPr lang="en-US" sz="900" dirty="0">
              <a:solidFill>
                <a:srgbClr val="9BBB59"/>
              </a:solidFill>
              <a:sym typeface="Arial"/>
            </a:endParaRPr>
          </a:p>
          <a:p>
            <a:pPr lvl="0">
              <a:buClr>
                <a:srgbClr val="008774"/>
              </a:buClr>
            </a:pPr>
            <a:r>
              <a:rPr lang="en-US" dirty="0">
                <a:solidFill>
                  <a:srgbClr val="FFFFFF"/>
                </a:solidFill>
                <a:sym typeface="Arial"/>
              </a:rPr>
              <a:t>2:45 PM - 3:00 </a:t>
            </a:r>
            <a:r>
              <a:rPr lang="en-US" dirty="0" smtClean="0">
                <a:solidFill>
                  <a:srgbClr val="FFFFFF"/>
                </a:solidFill>
                <a:sym typeface="Arial"/>
              </a:rPr>
              <a:t>PM      </a:t>
            </a:r>
            <a:r>
              <a:rPr lang="en-US" dirty="0" smtClean="0">
                <a:solidFill>
                  <a:schemeClr val="accent4"/>
                </a:solidFill>
                <a:sym typeface="Arial"/>
              </a:rPr>
              <a:t>Break</a:t>
            </a:r>
            <a:endParaRPr lang="en-US" dirty="0">
              <a:solidFill>
                <a:schemeClr val="accent4"/>
              </a:solidFill>
              <a:sym typeface="Arial"/>
            </a:endParaRPr>
          </a:p>
          <a:p>
            <a:pPr lvl="0">
              <a:buClr>
                <a:srgbClr val="008774"/>
              </a:buClr>
            </a:pPr>
            <a:endParaRPr lang="en-US" sz="900" dirty="0">
              <a:solidFill>
                <a:srgbClr val="9BBB59"/>
              </a:solidFill>
              <a:sym typeface="Arial"/>
            </a:endParaRPr>
          </a:p>
          <a:p>
            <a:pPr lvl="0">
              <a:buClr>
                <a:srgbClr val="008774"/>
              </a:buClr>
            </a:pPr>
            <a:r>
              <a:rPr lang="en-US" dirty="0">
                <a:solidFill>
                  <a:srgbClr val="FFFFFF"/>
                </a:solidFill>
                <a:sym typeface="Arial"/>
              </a:rPr>
              <a:t>3:00 PM - 3:45 </a:t>
            </a:r>
            <a:r>
              <a:rPr lang="en-US" dirty="0" smtClean="0">
                <a:solidFill>
                  <a:srgbClr val="FFFFFF"/>
                </a:solidFill>
                <a:sym typeface="Arial"/>
              </a:rPr>
              <a:t>PM      </a:t>
            </a:r>
            <a:r>
              <a:rPr lang="en-US" dirty="0" smtClean="0">
                <a:solidFill>
                  <a:srgbClr val="F79646"/>
                </a:solidFill>
                <a:sym typeface="Arial"/>
              </a:rPr>
              <a:t>Spring </a:t>
            </a:r>
            <a:r>
              <a:rPr lang="en-US" dirty="0">
                <a:solidFill>
                  <a:srgbClr val="F79646"/>
                </a:solidFill>
                <a:sym typeface="Arial"/>
              </a:rPr>
              <a:t>Cloud Netflix - Service Discovery &amp; Load </a:t>
            </a:r>
            <a:r>
              <a:rPr lang="en-US" dirty="0" smtClean="0">
                <a:solidFill>
                  <a:srgbClr val="F79646"/>
                </a:solidFill>
                <a:sym typeface="Arial"/>
              </a:rPr>
              <a:t>Balancing</a:t>
            </a:r>
            <a:endParaRPr lang="en-US" sz="900" dirty="0">
              <a:solidFill>
                <a:srgbClr val="F79646"/>
              </a:solidFill>
              <a:sym typeface="Arial"/>
            </a:endParaRPr>
          </a:p>
          <a:p>
            <a:pPr lvl="0">
              <a:buClr>
                <a:srgbClr val="008774"/>
              </a:buClr>
            </a:pPr>
            <a:r>
              <a:rPr lang="en-US" dirty="0" smtClean="0">
                <a:solidFill>
                  <a:srgbClr val="9BBB59"/>
                </a:solidFill>
                <a:sym typeface="Arial"/>
              </a:rPr>
              <a:t>                                    Lab </a:t>
            </a:r>
            <a:r>
              <a:rPr lang="en-US" dirty="0">
                <a:solidFill>
                  <a:srgbClr val="9BBB59"/>
                </a:solidFill>
                <a:sym typeface="Arial"/>
              </a:rPr>
              <a:t>5: </a:t>
            </a:r>
            <a:r>
              <a:rPr lang="en-US" dirty="0" err="1">
                <a:solidFill>
                  <a:srgbClr val="9BBB59"/>
                </a:solidFill>
                <a:sym typeface="Arial"/>
              </a:rPr>
              <a:t>Microservice</a:t>
            </a:r>
            <a:r>
              <a:rPr lang="en-US" dirty="0">
                <a:solidFill>
                  <a:srgbClr val="9BBB59"/>
                </a:solidFill>
                <a:sym typeface="Arial"/>
              </a:rPr>
              <a:t> Service </a:t>
            </a:r>
            <a:r>
              <a:rPr lang="en-US" dirty="0" smtClean="0">
                <a:solidFill>
                  <a:srgbClr val="9BBB59"/>
                </a:solidFill>
                <a:sym typeface="Arial"/>
              </a:rPr>
              <a:t>Discovery </a:t>
            </a:r>
            <a:r>
              <a:rPr lang="en-US" dirty="0">
                <a:solidFill>
                  <a:srgbClr val="9BBB59"/>
                </a:solidFill>
                <a:sym typeface="Arial"/>
              </a:rPr>
              <a:t>and Load </a:t>
            </a:r>
            <a:r>
              <a:rPr lang="en-US" dirty="0" smtClean="0">
                <a:solidFill>
                  <a:srgbClr val="9BBB59"/>
                </a:solidFill>
                <a:sym typeface="Arial"/>
              </a:rPr>
              <a:t>Balancing</a:t>
            </a:r>
            <a:endParaRPr lang="en-US" dirty="0">
              <a:solidFill>
                <a:srgbClr val="9BBB59"/>
              </a:solidFill>
              <a:sym typeface="Arial"/>
            </a:endParaRPr>
          </a:p>
          <a:p>
            <a:pPr lvl="0">
              <a:buClr>
                <a:srgbClr val="008774"/>
              </a:buClr>
            </a:pPr>
            <a:endParaRPr lang="en-US" sz="900" dirty="0" smtClean="0">
              <a:solidFill>
                <a:srgbClr val="9BBB59"/>
              </a:solidFill>
              <a:sym typeface="Arial"/>
            </a:endParaRPr>
          </a:p>
          <a:p>
            <a:pPr lvl="0">
              <a:buClr>
                <a:srgbClr val="008774"/>
              </a:buClr>
            </a:pPr>
            <a:r>
              <a:rPr lang="en-US" dirty="0" smtClean="0">
                <a:solidFill>
                  <a:srgbClr val="FFFFFF"/>
                </a:solidFill>
                <a:sym typeface="Arial"/>
              </a:rPr>
              <a:t>3</a:t>
            </a:r>
            <a:r>
              <a:rPr lang="en-US" dirty="0">
                <a:solidFill>
                  <a:srgbClr val="FFFFFF"/>
                </a:solidFill>
                <a:sym typeface="Arial"/>
              </a:rPr>
              <a:t>:45 PM - 4:30 </a:t>
            </a:r>
            <a:r>
              <a:rPr lang="en-US" dirty="0" smtClean="0">
                <a:solidFill>
                  <a:srgbClr val="FFFFFF"/>
                </a:solidFill>
                <a:sym typeface="Arial"/>
              </a:rPr>
              <a:t>PM      </a:t>
            </a:r>
            <a:r>
              <a:rPr lang="en-US" dirty="0" smtClean="0">
                <a:solidFill>
                  <a:srgbClr val="F79646"/>
                </a:solidFill>
                <a:sym typeface="Arial"/>
              </a:rPr>
              <a:t>Spring </a:t>
            </a:r>
            <a:r>
              <a:rPr lang="en-US" dirty="0">
                <a:solidFill>
                  <a:srgbClr val="F79646"/>
                </a:solidFill>
                <a:sym typeface="Arial"/>
              </a:rPr>
              <a:t>Cloud Netflix - Circuit </a:t>
            </a:r>
            <a:r>
              <a:rPr lang="en-US" dirty="0" smtClean="0">
                <a:solidFill>
                  <a:srgbClr val="F79646"/>
                </a:solidFill>
                <a:sym typeface="Arial"/>
              </a:rPr>
              <a:t>Breakers</a:t>
            </a:r>
            <a:endParaRPr lang="en-US" sz="900" dirty="0">
              <a:solidFill>
                <a:srgbClr val="F79646"/>
              </a:solidFill>
              <a:sym typeface="Arial"/>
            </a:endParaRPr>
          </a:p>
          <a:p>
            <a:pPr lvl="0">
              <a:buClr>
                <a:srgbClr val="008774"/>
              </a:buClr>
            </a:pPr>
            <a:r>
              <a:rPr lang="en-US" dirty="0" smtClean="0">
                <a:solidFill>
                  <a:srgbClr val="9BBB59"/>
                </a:solidFill>
                <a:sym typeface="Arial"/>
              </a:rPr>
              <a:t>                                    Lab </a:t>
            </a:r>
            <a:r>
              <a:rPr lang="en-US" dirty="0">
                <a:solidFill>
                  <a:srgbClr val="9BBB59"/>
                </a:solidFill>
                <a:sym typeface="Arial"/>
              </a:rPr>
              <a:t>6: </a:t>
            </a:r>
            <a:r>
              <a:rPr lang="en-US" dirty="0" err="1">
                <a:solidFill>
                  <a:srgbClr val="9BBB59"/>
                </a:solidFill>
                <a:sym typeface="Arial"/>
              </a:rPr>
              <a:t>Microservice</a:t>
            </a:r>
            <a:r>
              <a:rPr lang="en-US" dirty="0">
                <a:solidFill>
                  <a:srgbClr val="9BBB59"/>
                </a:solidFill>
                <a:sym typeface="Arial"/>
              </a:rPr>
              <a:t> Fault Tolerance with Circuit </a:t>
            </a:r>
            <a:r>
              <a:rPr lang="en-US" dirty="0" smtClean="0">
                <a:solidFill>
                  <a:srgbClr val="9BBB59"/>
                </a:solidFill>
                <a:sym typeface="Arial"/>
              </a:rPr>
              <a:t>Breakers</a:t>
            </a:r>
            <a:endParaRPr lang="en-US" dirty="0">
              <a:solidFill>
                <a:srgbClr val="9BBB59"/>
              </a:solidFill>
              <a:sym typeface="Arial"/>
            </a:endParaRPr>
          </a:p>
          <a:p>
            <a:pPr lvl="0">
              <a:buClr>
                <a:srgbClr val="008774"/>
              </a:buClr>
            </a:pPr>
            <a:endParaRPr lang="en-US" sz="900" dirty="0">
              <a:solidFill>
                <a:srgbClr val="9BBB59"/>
              </a:solidFill>
              <a:sym typeface="Arial"/>
            </a:endParaRPr>
          </a:p>
          <a:p>
            <a:pPr lvl="0">
              <a:buClr>
                <a:srgbClr val="008774"/>
              </a:buClr>
            </a:pPr>
            <a:r>
              <a:rPr lang="en-US" dirty="0">
                <a:solidFill>
                  <a:schemeClr val="bg1"/>
                </a:solidFill>
                <a:sym typeface="Arial"/>
              </a:rPr>
              <a:t>4:30 </a:t>
            </a:r>
            <a:r>
              <a:rPr lang="en-US" dirty="0" smtClean="0">
                <a:solidFill>
                  <a:schemeClr val="bg1"/>
                </a:solidFill>
                <a:sym typeface="Arial"/>
              </a:rPr>
              <a:t>PM                       </a:t>
            </a:r>
            <a:r>
              <a:rPr lang="en-US" dirty="0" smtClean="0">
                <a:solidFill>
                  <a:srgbClr val="8064A2"/>
                </a:solidFill>
                <a:sym typeface="Arial"/>
              </a:rPr>
              <a:t>Wrap</a:t>
            </a:r>
            <a:r>
              <a:rPr lang="en-US" dirty="0">
                <a:solidFill>
                  <a:srgbClr val="8064A2"/>
                </a:solidFill>
                <a:sym typeface="Arial"/>
              </a:rPr>
              <a:t>-Up and Closing</a:t>
            </a:r>
            <a:endParaRPr lang="en-US" dirty="0" smtClean="0">
              <a:solidFill>
                <a:srgbClr val="8064A2"/>
              </a:solidFill>
              <a:sym typeface="Arial"/>
            </a:endParaRPr>
          </a:p>
        </p:txBody>
      </p:sp>
      <p:sp>
        <p:nvSpPr>
          <p:cNvPr id="4"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5</a:t>
            </a:fld>
            <a:endParaRPr lang="en-US" dirty="0"/>
          </a:p>
        </p:txBody>
      </p:sp>
    </p:spTree>
    <p:extLst>
      <p:ext uri="{BB962C8B-B14F-4D97-AF65-F5344CB8AC3E}">
        <p14:creationId xmlns:p14="http://schemas.microsoft.com/office/powerpoint/2010/main" val="46042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err="1"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
        <p:nvSpPr>
          <p:cNvPr id="27"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6</a:t>
            </a:fld>
            <a:endParaRPr lang="en-US" dirty="0"/>
          </a:p>
        </p:txBody>
      </p:sp>
    </p:spTree>
    <p:extLst>
      <p:ext uri="{BB962C8B-B14F-4D97-AF65-F5344CB8AC3E}">
        <p14:creationId xmlns:p14="http://schemas.microsoft.com/office/powerpoint/2010/main" val="2425856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a:t>
            </a:r>
            <a:r>
              <a:rPr lang="en-US" dirty="0" smtClean="0">
                <a:solidFill>
                  <a:schemeClr val="bg1"/>
                </a:solidFill>
                <a:latin typeface="Verdana"/>
                <a:ea typeface="Verdana"/>
                <a:cs typeface="Verdana"/>
                <a:sym typeface="Verdana"/>
              </a:rPr>
              <a:t>components that </a:t>
            </a:r>
            <a:r>
              <a:rPr lang="en-US" dirty="0">
                <a:solidFill>
                  <a:schemeClr val="bg1"/>
                </a:solidFill>
                <a:latin typeface="Verdana"/>
                <a:ea typeface="Verdana"/>
                <a:cs typeface="Verdana"/>
                <a:sym typeface="Verdana"/>
              </a:rPr>
              <a:t>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
        <p:nvSpPr>
          <p:cNvPr id="7" name="Slide Number Placeholder 1"/>
          <p:cNvSpPr>
            <a:spLocks noGrp="1"/>
          </p:cNvSpPr>
          <p:nvPr>
            <p:ph type="sldNum" sz="quarter" idx="12"/>
          </p:nvPr>
        </p:nvSpPr>
        <p:spPr>
          <a:xfrm>
            <a:off x="48247" y="4848095"/>
            <a:ext cx="373338" cy="273844"/>
          </a:xfrm>
        </p:spPr>
        <p:txBody>
          <a:bodyPr/>
          <a:lstStyle/>
          <a:p>
            <a:fld id="{ADA07C09-8A41-3B46-A636-3955072BBB4F}" type="slidenum">
              <a:rPr lang="en-US" smtClean="0"/>
              <a:t>7</a:t>
            </a:fld>
            <a:endParaRPr lang="en-US" dirty="0"/>
          </a:p>
        </p:txBody>
      </p:sp>
    </p:spTree>
    <p:extLst>
      <p:ext uri="{BB962C8B-B14F-4D97-AF65-F5344CB8AC3E}">
        <p14:creationId xmlns:p14="http://schemas.microsoft.com/office/powerpoint/2010/main" val="78117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sz="3200" dirty="0" smtClean="0">
                <a:solidFill>
                  <a:srgbClr val="13A78D"/>
                </a:solidFill>
              </a:rPr>
              <a:t>What are Microservices?</a:t>
            </a:r>
            <a:endParaRPr lang="en-US" sz="3200" dirty="0">
              <a:solidFill>
                <a:srgbClr val="13A78D"/>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8</a:t>
            </a:fld>
            <a:endParaRPr lang="en-US" dirty="0"/>
          </a:p>
        </p:txBody>
      </p:sp>
    </p:spTree>
    <p:extLst>
      <p:ext uri="{BB962C8B-B14F-4D97-AF65-F5344CB8AC3E}">
        <p14:creationId xmlns:p14="http://schemas.microsoft.com/office/powerpoint/2010/main" val="449225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rgbClr val="13A78D"/>
                </a:solidFill>
              </a:rPr>
              <a:t>Trend towards new lightweight architectures</a:t>
            </a:r>
            <a:br>
              <a:rPr lang="en-US" sz="3200" b="0" dirty="0">
                <a:solidFill>
                  <a:srgbClr val="13A78D"/>
                </a:solidFill>
              </a:rPr>
            </a:br>
            <a:endParaRPr lang="en-US" sz="3200" b="0" dirty="0">
              <a:solidFill>
                <a:srgbClr val="13A78D"/>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
        <p:nvSpPr>
          <p:cNvPr id="37"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9</a:t>
            </a:fld>
            <a:endParaRPr lang="en-US" dirty="0"/>
          </a:p>
        </p:txBody>
      </p:sp>
    </p:spTree>
    <p:extLst>
      <p:ext uri="{BB962C8B-B14F-4D97-AF65-F5344CB8AC3E}">
        <p14:creationId xmlns:p14="http://schemas.microsoft.com/office/powerpoint/2010/main" val="2003535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26477</TotalTime>
  <Words>1680</Words>
  <Application>Microsoft Macintosh PowerPoint</Application>
  <PresentationFormat>On-screen Show (16:9)</PresentationFormat>
  <Paragraphs>213</Paragraphs>
  <Slides>17</Slides>
  <Notes>16</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Office Theme</vt:lpstr>
      <vt:lpstr>3_Office Theme</vt:lpstr>
      <vt:lpstr>Pivotal Main</vt:lpstr>
      <vt:lpstr>1_Pivotal Main</vt:lpstr>
      <vt:lpstr>PowerPoint Presentation</vt:lpstr>
      <vt:lpstr>PowerPoint Presentation</vt:lpstr>
      <vt:lpstr>Workshop Agenda</vt:lpstr>
      <vt:lpstr>Workshop Agenda</vt:lpstr>
      <vt:lpstr>Workshop Agenda</vt:lpstr>
      <vt:lpstr>PowerPoint Presentation</vt:lpstr>
      <vt:lpstr>What is Cloud Native?</vt:lpstr>
      <vt:lpstr>PowerPoint Presentation</vt:lpstr>
      <vt:lpstr>Trend towards new lightweight architectures </vt:lpstr>
      <vt:lpstr>One-Size-Fits-All Methodologies have become an Anti-pattern to the Business</vt:lpstr>
      <vt:lpstr>Apps are Increasingly Refactored as Modularized Software Systems</vt:lpstr>
      <vt:lpstr>However… Microservices are Hard at Scale</vt:lpstr>
      <vt:lpstr>The Developer DREAM Haiku </vt:lpstr>
      <vt:lpstr>It Takes a Platform</vt:lpstr>
      <vt:lpstr>Cloud Native Platform and Contracts</vt:lpstr>
      <vt:lpstr>Applications are the new Currency</vt:lpstr>
      <vt:lpstr>TMUS’ Cloud Foundry</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253</cp:revision>
  <dcterms:created xsi:type="dcterms:W3CDTF">2015-10-05T21:15:00Z</dcterms:created>
  <dcterms:modified xsi:type="dcterms:W3CDTF">2016-04-04T22:14:12Z</dcterms:modified>
  <cp:category/>
</cp:coreProperties>
</file>